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1" r:id="rId3"/>
    <p:sldId id="273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0253-D750-4F4A-861E-39A6F8131B78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AFA45-80AF-47EE-8AFA-341F18D13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6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3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4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8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0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9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AB58-F544-4FB5-AB60-1424C99F55F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AA11-8637-4607-B3A5-9C2D69E1A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vem@nationalwatersupply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orris@atlantaregional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7C9BF-C454-497E-9EA7-BF3A855A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Communications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EEC1-7CD0-479F-BA9C-69EFE0047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</a:rPr>
              <a:t>2020 Annual Meeting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By Andrew Morris </a:t>
            </a:r>
          </a:p>
        </p:txBody>
      </p:sp>
      <p:cxnSp>
        <p:nvCxnSpPr>
          <p:cNvPr id="1031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AD429D-B99F-4646-B78D-0426C35B3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79" y="245535"/>
            <a:ext cx="8751194" cy="44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Water Supply Storage Volume (Storage – Concept 3)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USACE Water Supply Storage Under Contract </a:t>
            </a:r>
          </a:p>
          <a:p>
            <a:pPr marL="0" indent="0">
              <a:buNone/>
            </a:pPr>
            <a:r>
              <a:rPr lang="en-US" sz="4000" dirty="0"/>
              <a:t>= </a:t>
            </a:r>
          </a:p>
          <a:p>
            <a:pPr marL="0" indent="0">
              <a:buNone/>
            </a:pPr>
            <a:r>
              <a:rPr lang="en-US" sz="4000" dirty="0"/>
              <a:t>Volume of 260,000 US Capitol Rotundas </a:t>
            </a:r>
          </a:p>
          <a:p>
            <a:endParaRPr lang="en-US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Advancing the interests of water supply providers</a:t>
            </a:r>
          </a:p>
        </p:txBody>
      </p:sp>
    </p:spTree>
    <p:extLst>
      <p:ext uri="{BB962C8B-B14F-4D97-AF65-F5344CB8AC3E}">
        <p14:creationId xmlns:p14="http://schemas.microsoft.com/office/powerpoint/2010/main" val="425142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Possible Yield From State and Local Management (Yield – Concept 1)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Possible daily yield from state and local management </a:t>
            </a:r>
          </a:p>
          <a:p>
            <a:pPr marL="0" indent="0">
              <a:buNone/>
            </a:pPr>
            <a:r>
              <a:rPr lang="en-US" sz="3600" dirty="0"/>
              <a:t>=</a:t>
            </a:r>
          </a:p>
          <a:p>
            <a:pPr marL="0" indent="0">
              <a:buNone/>
            </a:pPr>
            <a:r>
              <a:rPr lang="en-US" sz="3600" dirty="0"/>
              <a:t>Enough water to serve more than 25,000,000 single-family homes each day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States allocate water; USACE provides storage</a:t>
            </a:r>
          </a:p>
        </p:txBody>
      </p:sp>
    </p:spTree>
    <p:extLst>
      <p:ext uri="{BB962C8B-B14F-4D97-AF65-F5344CB8AC3E}">
        <p14:creationId xmlns:p14="http://schemas.microsoft.com/office/powerpoint/2010/main" val="164478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Possible Yield From State and Local Management (Yield – Concept 2)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Possible daily yield from state and local management </a:t>
            </a:r>
          </a:p>
          <a:p>
            <a:pPr marL="0" indent="0">
              <a:buNone/>
            </a:pPr>
            <a:r>
              <a:rPr lang="en-US" sz="3600" dirty="0"/>
              <a:t>=</a:t>
            </a:r>
          </a:p>
          <a:p>
            <a:pPr marL="0" indent="0">
              <a:buNone/>
            </a:pPr>
            <a:r>
              <a:rPr lang="en-US" sz="3600" dirty="0"/>
              <a:t>Enough water for every American to take a bath every day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055" y="6306272"/>
            <a:ext cx="2165783" cy="365125"/>
          </a:xfrm>
        </p:spPr>
        <p:txBody>
          <a:bodyPr/>
          <a:lstStyle/>
          <a:p>
            <a:r>
              <a:rPr lang="en-US" dirty="0"/>
              <a:t>Water providers have the right to access and use surplus water </a:t>
            </a:r>
          </a:p>
        </p:txBody>
      </p:sp>
    </p:spTree>
    <p:extLst>
      <p:ext uri="{BB962C8B-B14F-4D97-AF65-F5344CB8AC3E}">
        <p14:creationId xmlns:p14="http://schemas.microsoft.com/office/powerpoint/2010/main" val="35818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Possible Yield From State and Local Management (Yield – Concept 3)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Possible daily yield from state and local management </a:t>
            </a:r>
          </a:p>
          <a:p>
            <a:pPr marL="0" indent="0">
              <a:buNone/>
            </a:pPr>
            <a:r>
              <a:rPr lang="en-US" sz="3600" dirty="0"/>
              <a:t>=</a:t>
            </a:r>
          </a:p>
          <a:p>
            <a:pPr marL="0" indent="0">
              <a:buNone/>
            </a:pPr>
            <a:r>
              <a:rPr lang="en-US" sz="3600" dirty="0"/>
              <a:t>Enough water for every American to wash their hands 20 times every day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Advancing the interests of water supply providers</a:t>
            </a:r>
          </a:p>
        </p:txBody>
      </p:sp>
    </p:spTree>
    <p:extLst>
      <p:ext uri="{BB962C8B-B14F-4D97-AF65-F5344CB8AC3E}">
        <p14:creationId xmlns:p14="http://schemas.microsoft.com/office/powerpoint/2010/main" val="205013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620982"/>
            <a:ext cx="6227064" cy="4432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Create infographics based on feedback today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Update materials used during NWSA meeting with Corps and Congress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Update membership materials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States allocate water; USACE provides storage</a:t>
            </a:r>
          </a:p>
        </p:txBody>
      </p:sp>
    </p:spTree>
    <p:extLst>
      <p:ext uri="{BB962C8B-B14F-4D97-AF65-F5344CB8AC3E}">
        <p14:creationId xmlns:p14="http://schemas.microsoft.com/office/powerpoint/2010/main" val="25020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Looking for Members for an NWSA Communications Committee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States allocate water; USACE provides storage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94B1B5-2B39-415F-B5D8-6517D3BC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823" y="1808018"/>
            <a:ext cx="6068004" cy="4577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communications efforts by:</a:t>
            </a:r>
          </a:p>
          <a:p>
            <a:pPr marL="514350" indent="-514350">
              <a:buAutoNum type="arabicParenBoth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identifying target audiences, </a:t>
            </a:r>
          </a:p>
          <a:p>
            <a:pPr marL="514350" indent="-514350">
              <a:buAutoNum type="arabicParenBoth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preparing compelling and data-rich talking points and associated visuals, and </a:t>
            </a:r>
          </a:p>
          <a:p>
            <a:pPr marL="514350" indent="-514350">
              <a:buAutoNum type="arabicParenBoth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developing communication platforms, including the NWSA website, email messaging services, blog / articles, and e-newsletter.</a:t>
            </a:r>
          </a:p>
          <a:p>
            <a:pPr marL="0" indent="0"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Looking for Members for an NWSA Communications Committee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7366" y="6291046"/>
            <a:ext cx="2186781" cy="365125"/>
          </a:xfrm>
        </p:spPr>
        <p:txBody>
          <a:bodyPr/>
          <a:lstStyle/>
          <a:p>
            <a:r>
              <a:rPr lang="en-US" dirty="0"/>
              <a:t>Water providers have the right to access and use surplus water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94B1B5-2B39-415F-B5D8-6517D3BC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823" y="1979467"/>
            <a:ext cx="6068004" cy="44057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Committee members will help brainstorm and review work product</a:t>
            </a: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Board members and other staff of member organizations are welcome to join</a:t>
            </a: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USACE staff also welcome to volunteer to serve as a sounding board for the committee</a:t>
            </a: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you want to help out, email Dave (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davem@nationalwatersupply.org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)  or Andrew (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amorris@atlantaregional.org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8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617791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Today’s Goal – Updated Infographics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543050"/>
            <a:ext cx="6227064" cy="451027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Need infographics that quickly tell NWSA’s story, explain our key issues, and highlight our significance to the nation</a:t>
            </a:r>
          </a:p>
          <a:p>
            <a:r>
              <a:rPr lang="en-US" sz="2600" dirty="0"/>
              <a:t>Focusing on three different infographics</a:t>
            </a:r>
          </a:p>
          <a:p>
            <a:pPr lvl="1"/>
            <a:r>
              <a:rPr lang="en-US" sz="2600" dirty="0"/>
              <a:t>Showing </a:t>
            </a:r>
            <a:r>
              <a:rPr lang="en-US" sz="2600" u="sng" dirty="0"/>
              <a:t>national footprint </a:t>
            </a:r>
            <a:r>
              <a:rPr lang="en-US" sz="2600" dirty="0"/>
              <a:t>of USACE water supply storage projects;</a:t>
            </a:r>
          </a:p>
          <a:p>
            <a:pPr lvl="1"/>
            <a:r>
              <a:rPr lang="en-US" sz="2600" dirty="0"/>
              <a:t>Explaining how much water supply </a:t>
            </a:r>
            <a:r>
              <a:rPr lang="en-US" sz="2600" u="sng" dirty="0"/>
              <a:t>storage</a:t>
            </a:r>
            <a:r>
              <a:rPr lang="en-US" sz="2600" dirty="0"/>
              <a:t> USACE provides; and </a:t>
            </a:r>
          </a:p>
          <a:p>
            <a:pPr lvl="1"/>
            <a:r>
              <a:rPr lang="en-US" sz="2600" dirty="0"/>
              <a:t>Providing an </a:t>
            </a:r>
            <a:r>
              <a:rPr lang="en-US" sz="2600" u="sng" dirty="0"/>
              <a:t>estimated yield </a:t>
            </a:r>
            <a:r>
              <a:rPr lang="en-US" sz="2600" dirty="0"/>
              <a:t>through water supply provider management.</a:t>
            </a:r>
          </a:p>
          <a:p>
            <a:r>
              <a:rPr lang="en-US" sz="2600" dirty="0"/>
              <a:t>Infographics will be created based on feedback today</a:t>
            </a:r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Advancing the interests of water supply providers</a:t>
            </a:r>
          </a:p>
        </p:txBody>
      </p:sp>
    </p:spTree>
    <p:extLst>
      <p:ext uri="{BB962C8B-B14F-4D97-AF65-F5344CB8AC3E}">
        <p14:creationId xmlns:p14="http://schemas.microsoft.com/office/powerpoint/2010/main" val="242034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National Footprint of USACE Water Supply Projects (Footprint – Concept 1)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States allocate water; USACE provides storage</a:t>
            </a: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E1C5C45A-FE15-4FC1-A896-5EA9DB10B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19" y="1725326"/>
            <a:ext cx="6400800" cy="4946071"/>
          </a:xfrm>
        </p:spPr>
      </p:pic>
    </p:spTree>
    <p:extLst>
      <p:ext uri="{BB962C8B-B14F-4D97-AF65-F5344CB8AC3E}">
        <p14:creationId xmlns:p14="http://schemas.microsoft.com/office/powerpoint/2010/main" val="16435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National Footprint of USACE Water Supply Projects (Footprint – Concept 2)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055" y="6306272"/>
            <a:ext cx="2165783" cy="365125"/>
          </a:xfrm>
        </p:spPr>
        <p:txBody>
          <a:bodyPr/>
          <a:lstStyle/>
          <a:p>
            <a:r>
              <a:rPr lang="en-US" dirty="0"/>
              <a:t>Water providers have the right to access and use surplus water </a:t>
            </a: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A9AA0812-4A1E-47BF-89C7-2FAB1B9FF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17" y="1733870"/>
            <a:ext cx="6400800" cy="4946073"/>
          </a:xfrm>
        </p:spPr>
      </p:pic>
    </p:spTree>
    <p:extLst>
      <p:ext uri="{BB962C8B-B14F-4D97-AF65-F5344CB8AC3E}">
        <p14:creationId xmlns:p14="http://schemas.microsoft.com/office/powerpoint/2010/main" val="12945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National Footprint of USACE Water Supply Projects (Footprint – Concept 3)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Advancing the interests of water supply providers</a:t>
            </a:r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E2A8AE2A-2B9F-4113-83D3-6D214FF1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64" y="1725323"/>
            <a:ext cx="6400800" cy="4946074"/>
          </a:xfrm>
        </p:spPr>
      </p:pic>
    </p:spTree>
    <p:extLst>
      <p:ext uri="{BB962C8B-B14F-4D97-AF65-F5344CB8AC3E}">
        <p14:creationId xmlns:p14="http://schemas.microsoft.com/office/powerpoint/2010/main" val="226427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Water Supply Storage Volume (Storage – Concept 1)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USACE Water Supply Storage Under Contract </a:t>
            </a:r>
          </a:p>
          <a:p>
            <a:pPr marL="0" indent="0">
              <a:buNone/>
            </a:pPr>
            <a:r>
              <a:rPr lang="en-US" sz="4000" dirty="0"/>
              <a:t>= </a:t>
            </a:r>
          </a:p>
          <a:p>
            <a:pPr marL="0" indent="0">
              <a:buNone/>
            </a:pPr>
            <a:r>
              <a:rPr lang="en-US" sz="4000" dirty="0"/>
              <a:t>Volume of 2 Grand Canyons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3651" y="6306272"/>
            <a:ext cx="1908967" cy="365125"/>
          </a:xfrm>
        </p:spPr>
        <p:txBody>
          <a:bodyPr/>
          <a:lstStyle/>
          <a:p>
            <a:r>
              <a:rPr lang="en-US" dirty="0"/>
              <a:t>States allocate water; USACE provides storage</a:t>
            </a:r>
          </a:p>
        </p:txBody>
      </p:sp>
    </p:spTree>
    <p:extLst>
      <p:ext uri="{BB962C8B-B14F-4D97-AF65-F5344CB8AC3E}">
        <p14:creationId xmlns:p14="http://schemas.microsoft.com/office/powerpoint/2010/main" val="220143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AF90-6079-475D-8BCF-CE1F1F1F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Water Supply Storage Volume (Storage – Concept 2)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8948-5F88-41B8-BAE3-6BA1FD5F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USACE Water Supply Storage Under Contract </a:t>
            </a:r>
          </a:p>
          <a:p>
            <a:pPr marL="0" indent="0">
              <a:buNone/>
            </a:pPr>
            <a:r>
              <a:rPr lang="en-US" sz="4000" dirty="0"/>
              <a:t>= </a:t>
            </a:r>
          </a:p>
          <a:p>
            <a:pPr marL="0" indent="0">
              <a:buNone/>
            </a:pPr>
            <a:r>
              <a:rPr lang="en-US" sz="4000" dirty="0"/>
              <a:t>Volume of 3,330 Dallas Cowboys Stadiums</a:t>
            </a:r>
          </a:p>
          <a:p>
            <a:endParaRPr lang="en-US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129F-840B-43D7-A344-C6F32E85F3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36" y="5478030"/>
            <a:ext cx="1758950" cy="62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91354-BE79-4593-8EF6-3C9F730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055" y="6306272"/>
            <a:ext cx="2165783" cy="365125"/>
          </a:xfrm>
        </p:spPr>
        <p:txBody>
          <a:bodyPr/>
          <a:lstStyle/>
          <a:p>
            <a:r>
              <a:rPr lang="en-US" dirty="0"/>
              <a:t>Water providers have the right to access and use surplus water </a:t>
            </a:r>
          </a:p>
        </p:txBody>
      </p:sp>
    </p:spTree>
    <p:extLst>
      <p:ext uri="{BB962C8B-B14F-4D97-AF65-F5344CB8AC3E}">
        <p14:creationId xmlns:p14="http://schemas.microsoft.com/office/powerpoint/2010/main" val="236891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</TotalTime>
  <Words>529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Communications Update</vt:lpstr>
      <vt:lpstr>Looking for Members for an NWSA Communications Committee </vt:lpstr>
      <vt:lpstr>Looking for Members for an NWSA Communications Committee </vt:lpstr>
      <vt:lpstr>Today’s Goal – Updated Infographics</vt:lpstr>
      <vt:lpstr>National Footprint of USACE Water Supply Projects (Footprint – Concept 1) </vt:lpstr>
      <vt:lpstr>National Footprint of USACE Water Supply Projects (Footprint – Concept 2)</vt:lpstr>
      <vt:lpstr>National Footprint of USACE Water Supply Projects (Footprint – Concept 3) </vt:lpstr>
      <vt:lpstr>Water Supply Storage Volume (Storage – Concept 1)</vt:lpstr>
      <vt:lpstr>Water Supply Storage Volume (Storage – Concept 2)</vt:lpstr>
      <vt:lpstr>Water Supply Storage Volume (Storage – Concept 3)</vt:lpstr>
      <vt:lpstr>Possible Yield From State and Local Management (Yield – Concept 1)</vt:lpstr>
      <vt:lpstr>Possible Yield From State and Local Management (Yield – Concept 2)</vt:lpstr>
      <vt:lpstr>Possible Yield From State and Local Management (Yield – Concept 3)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Committee Update</dc:title>
  <dc:creator>Andrew Morris</dc:creator>
  <cp:lastModifiedBy>Dave Mitamura</cp:lastModifiedBy>
  <cp:revision>23</cp:revision>
  <dcterms:created xsi:type="dcterms:W3CDTF">2020-09-22T17:40:59Z</dcterms:created>
  <dcterms:modified xsi:type="dcterms:W3CDTF">2020-10-28T13:17:13Z</dcterms:modified>
</cp:coreProperties>
</file>