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272" r:id="rId2"/>
  </p:sldMasterIdLst>
  <p:notesMasterIdLst>
    <p:notesMasterId r:id="rId14"/>
  </p:notesMasterIdLst>
  <p:handoutMasterIdLst>
    <p:handoutMasterId r:id="rId15"/>
  </p:handoutMasterIdLst>
  <p:sldIdLst>
    <p:sldId id="286" r:id="rId3"/>
    <p:sldId id="318" r:id="rId4"/>
    <p:sldId id="291" r:id="rId5"/>
    <p:sldId id="319" r:id="rId6"/>
    <p:sldId id="322" r:id="rId7"/>
    <p:sldId id="324" r:id="rId8"/>
    <p:sldId id="325" r:id="rId9"/>
    <p:sldId id="326" r:id="rId10"/>
    <p:sldId id="323" r:id="rId11"/>
    <p:sldId id="327" r:id="rId12"/>
    <p:sldId id="329" r:id="rId1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C1E0"/>
    <a:srgbClr val="FFFFFF"/>
    <a:srgbClr val="A1A1EF"/>
    <a:srgbClr val="709FFC"/>
    <a:srgbClr val="FCAE3B"/>
    <a:srgbClr val="50771B"/>
    <a:srgbClr val="C19859"/>
    <a:srgbClr val="ECECEC"/>
    <a:srgbClr val="82786F"/>
    <a:srgbClr val="66383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560" autoAdjust="0"/>
  </p:normalViewPr>
  <p:slideViewPr>
    <p:cSldViewPr snapToGrid="0">
      <p:cViewPr varScale="1">
        <p:scale>
          <a:sx n="88" d="100"/>
          <a:sy n="88" d="100"/>
        </p:scale>
        <p:origin x="2310" y="90"/>
      </p:cViewPr>
      <p:guideLst>
        <p:guide orient="horz" pos="2160"/>
        <p:guide pos="2880"/>
      </p:guideLst>
    </p:cSldViewPr>
  </p:slideViewPr>
  <p:notesTextViewPr>
    <p:cViewPr>
      <p:scale>
        <a:sx n="100" d="100"/>
        <a:sy n="100" d="100"/>
      </p:scale>
      <p:origin x="0" y="0"/>
    </p:cViewPr>
  </p:notesTextViewPr>
  <p:notesViewPr>
    <p:cSldViewPr snapToGrid="0">
      <p:cViewPr varScale="1">
        <p:scale>
          <a:sx n="76" d="100"/>
          <a:sy n="76" d="100"/>
        </p:scale>
        <p:origin x="185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10/28/2020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dirty="0"/>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10/28/2020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dirty="0"/>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a:t>
            </a:fld>
            <a:endParaRPr lang="en-US" dirty="0"/>
          </a:p>
        </p:txBody>
      </p:sp>
    </p:spTree>
    <p:extLst>
      <p:ext uri="{BB962C8B-B14F-4D97-AF65-F5344CB8AC3E}">
        <p14:creationId xmlns:p14="http://schemas.microsoft.com/office/powerpoint/2010/main" val="298009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3</a:t>
            </a:fld>
            <a:endParaRPr lang="en-US" dirty="0"/>
          </a:p>
        </p:txBody>
      </p:sp>
    </p:spTree>
    <p:extLst>
      <p:ext uri="{BB962C8B-B14F-4D97-AF65-F5344CB8AC3E}">
        <p14:creationId xmlns:p14="http://schemas.microsoft.com/office/powerpoint/2010/main" val="412496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ECB – “Engineering and Construction Bulletin”</a:t>
            </a:r>
          </a:p>
        </p:txBody>
      </p:sp>
      <p:sp>
        <p:nvSpPr>
          <p:cNvPr id="4" name="Slide Number Placeholder 3"/>
          <p:cNvSpPr>
            <a:spLocks noGrp="1"/>
          </p:cNvSpPr>
          <p:nvPr>
            <p:ph type="sldNum" sz="quarter" idx="10"/>
          </p:nvPr>
        </p:nvSpPr>
        <p:spPr/>
        <p:txBody>
          <a:bodyPr/>
          <a:lstStyle/>
          <a:p>
            <a:fld id="{06A0A3C6-4E22-46FB-836F-CA2C48EC4DC1}" type="slidenum">
              <a:rPr lang="en-US" smtClean="0"/>
              <a:pPr/>
              <a:t>4</a:t>
            </a:fld>
            <a:endParaRPr lang="en-US" dirty="0"/>
          </a:p>
        </p:txBody>
      </p:sp>
    </p:spTree>
    <p:extLst>
      <p:ext uri="{BB962C8B-B14F-4D97-AF65-F5344CB8AC3E}">
        <p14:creationId xmlns:p14="http://schemas.microsoft.com/office/powerpoint/2010/main" val="7572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ECB – “Engineering and Construction Bulletin”</a:t>
            </a:r>
          </a:p>
          <a:p>
            <a:r>
              <a:rPr lang="en-US" dirty="0"/>
              <a:t>EM – “Engineer Manual”</a:t>
            </a:r>
          </a:p>
        </p:txBody>
      </p:sp>
      <p:sp>
        <p:nvSpPr>
          <p:cNvPr id="4" name="Slide Number Placeholder 3"/>
          <p:cNvSpPr>
            <a:spLocks noGrp="1"/>
          </p:cNvSpPr>
          <p:nvPr>
            <p:ph type="sldNum" sz="quarter" idx="10"/>
          </p:nvPr>
        </p:nvSpPr>
        <p:spPr/>
        <p:txBody>
          <a:bodyPr/>
          <a:lstStyle/>
          <a:p>
            <a:fld id="{06A0A3C6-4E22-46FB-836F-CA2C48EC4DC1}" type="slidenum">
              <a:rPr lang="en-US" smtClean="0"/>
              <a:pPr/>
              <a:t>9</a:t>
            </a:fld>
            <a:endParaRPr lang="en-US" dirty="0"/>
          </a:p>
        </p:txBody>
      </p:sp>
    </p:spTree>
    <p:extLst>
      <p:ext uri="{BB962C8B-B14F-4D97-AF65-F5344CB8AC3E}">
        <p14:creationId xmlns:p14="http://schemas.microsoft.com/office/powerpoint/2010/main" val="285192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11</a:t>
            </a:fld>
            <a:endParaRPr lang="en-US" dirty="0"/>
          </a:p>
        </p:txBody>
      </p:sp>
    </p:spTree>
    <p:extLst>
      <p:ext uri="{BB962C8B-B14F-4D97-AF65-F5344CB8AC3E}">
        <p14:creationId xmlns:p14="http://schemas.microsoft.com/office/powerpoint/2010/main" val="95647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a:t>File Name</a:t>
            </a:r>
          </a:p>
        </p:txBody>
      </p:sp>
      <p:sp>
        <p:nvSpPr>
          <p:cNvPr id="10" name="TextBox 9"/>
          <p:cNvSpPr txBox="1"/>
          <p:nvPr userDrawn="1"/>
        </p:nvSpPr>
        <p:spPr>
          <a:xfrm>
            <a:off x="457200" y="5525353"/>
            <a:ext cx="4630189"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presentation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0504399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0127948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0248129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7975014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t>File Name</a:t>
            </a:r>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t>File Name</a:t>
            </a:r>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t>File Name</a:t>
            </a:r>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a:t>File Name</a:t>
            </a:r>
          </a:p>
        </p:txBody>
      </p:sp>
    </p:spTree>
    <p:extLst>
      <p:ext uri="{BB962C8B-B14F-4D97-AF65-F5344CB8AC3E}">
        <p14:creationId xmlns:p14="http://schemas.microsoft.com/office/powerpoint/2010/main" val="3836264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47378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25981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0706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482338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94774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1913359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4454463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63149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a:t>File Name</a:t>
            </a:r>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File Name</a:t>
            </a: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9402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a:t>File Name</a:t>
            </a:r>
          </a:p>
        </p:txBody>
      </p:sp>
    </p:spTree>
    <p:extLst>
      <p:ext uri="{BB962C8B-B14F-4D97-AF65-F5344CB8AC3E}">
        <p14:creationId xmlns:p14="http://schemas.microsoft.com/office/powerpoint/2010/main" val="23409742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File Name</a:t>
            </a:r>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File Name</a:t>
            </a:r>
          </a:p>
        </p:txBody>
      </p:sp>
    </p:spTree>
    <p:extLst>
      <p:ext uri="{BB962C8B-B14F-4D97-AF65-F5344CB8AC3E}">
        <p14:creationId xmlns:p14="http://schemas.microsoft.com/office/powerpoint/2010/main" val="161035747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File Name</a:t>
            </a:r>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File Name</a:t>
            </a:r>
          </a:p>
        </p:txBody>
      </p:sp>
    </p:spTree>
    <p:extLst>
      <p:ext uri="{BB962C8B-B14F-4D97-AF65-F5344CB8AC3E}">
        <p14:creationId xmlns:p14="http://schemas.microsoft.com/office/powerpoint/2010/main" val="33426594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5.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6.tiff"/><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dirty="0"/>
              <a:t>File Name</a:t>
            </a:r>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Lst>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107642" y="3684960"/>
            <a:ext cx="3119540" cy="1562099"/>
          </a:xfrm>
        </p:spPr>
        <p:txBody>
          <a:bodyPr>
            <a:normAutofit/>
          </a:bodyPr>
          <a:lstStyle/>
          <a:p>
            <a:endParaRPr lang="en-US" dirty="0"/>
          </a:p>
          <a:p>
            <a:endParaRPr lang="en-US" dirty="0"/>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261470" y="2255380"/>
            <a:ext cx="3965712" cy="2991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2"/>
          <p:cNvSpPr txBox="1">
            <a:spLocks/>
          </p:cNvSpPr>
          <p:nvPr/>
        </p:nvSpPr>
        <p:spPr>
          <a:xfrm>
            <a:off x="233891" y="2901516"/>
            <a:ext cx="3759531" cy="18814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Brad Hudgens, PE, D.WRE</a:t>
            </a:r>
          </a:p>
          <a:p>
            <a:pPr fontAlgn="auto">
              <a:spcAft>
                <a:spcPts val="0"/>
              </a:spcAft>
            </a:pPr>
            <a:r>
              <a:rPr lang="en-US" dirty="0"/>
              <a:t>USACE Institute for Water Resources</a:t>
            </a:r>
          </a:p>
          <a:p>
            <a:pPr fontAlgn="auto">
              <a:spcAft>
                <a:spcPts val="0"/>
              </a:spcAft>
            </a:pPr>
            <a:r>
              <a:rPr lang="en-US" dirty="0"/>
              <a:t>October 30, 2020</a:t>
            </a:r>
          </a:p>
        </p:txBody>
      </p:sp>
      <p:sp>
        <p:nvSpPr>
          <p:cNvPr id="4" name="Title 3"/>
          <p:cNvSpPr>
            <a:spLocks noGrp="1"/>
          </p:cNvSpPr>
          <p:nvPr>
            <p:ph type="title"/>
          </p:nvPr>
        </p:nvSpPr>
        <p:spPr>
          <a:xfrm>
            <a:off x="233891" y="411162"/>
            <a:ext cx="8150583" cy="2552700"/>
          </a:xfrm>
        </p:spPr>
        <p:txBody>
          <a:bodyPr>
            <a:normAutofit/>
          </a:bodyPr>
          <a:lstStyle/>
          <a:p>
            <a:r>
              <a:rPr lang="en-US" dirty="0"/>
              <a:t>National portfolio assessment for reallocations</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working on now</a:t>
            </a:r>
          </a:p>
        </p:txBody>
      </p:sp>
      <p:sp>
        <p:nvSpPr>
          <p:cNvPr id="3" name="Content Placeholder 2"/>
          <p:cNvSpPr>
            <a:spLocks noGrp="1"/>
          </p:cNvSpPr>
          <p:nvPr>
            <p:ph idx="1"/>
          </p:nvPr>
        </p:nvSpPr>
        <p:spPr>
          <a:xfrm>
            <a:off x="304800" y="1225550"/>
            <a:ext cx="8382000" cy="4718049"/>
          </a:xfrm>
        </p:spPr>
        <p:txBody>
          <a:bodyPr numCol="1"/>
          <a:lstStyle/>
          <a:p>
            <a:pPr marL="342900" indent="-342900">
              <a:buFont typeface="Arial" panose="020B0604020202020204" pitchFamily="34" charset="0"/>
              <a:buChar char="•"/>
            </a:pPr>
            <a:r>
              <a:rPr lang="en-US" dirty="0"/>
              <a:t>Continuing improvements to HEC-</a:t>
            </a:r>
            <a:r>
              <a:rPr lang="en-US" dirty="0" err="1"/>
              <a:t>ResSim</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Response to GAO Report 17-500, recommendations #1 and #2</a:t>
            </a:r>
          </a:p>
          <a:p>
            <a:endParaRPr lang="en-US" dirty="0"/>
          </a:p>
          <a:p>
            <a:pPr marL="342900" indent="-342900">
              <a:buFont typeface="Arial" panose="020B0604020202020204" pitchFamily="34" charset="0"/>
              <a:buChar char="•"/>
            </a:pPr>
            <a:r>
              <a:rPr lang="en-US" dirty="0"/>
              <a:t>IWR Report: “Technical Considerations in Storage Accounting”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Risk-informed yield analyses</a:t>
            </a:r>
          </a:p>
          <a:p>
            <a:endParaRPr lang="en-US" dirty="0"/>
          </a:p>
          <a:p>
            <a:pPr marL="342900" indent="-342900">
              <a:buFont typeface="Arial" panose="020B0604020202020204" pitchFamily="34" charset="0"/>
              <a:buChar char="•"/>
            </a:pPr>
            <a:r>
              <a:rPr lang="en-US" dirty="0"/>
              <a:t>Scoping update to the 1996 Institute for Water Resources Water Supply Handbook</a:t>
            </a:r>
          </a:p>
          <a:p>
            <a:endParaRPr lang="en-US" dirty="0"/>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10</a:t>
            </a:fld>
            <a:endParaRPr lang="en-US" dirty="0"/>
          </a:p>
        </p:txBody>
      </p:sp>
    </p:spTree>
    <p:extLst>
      <p:ext uri="{BB962C8B-B14F-4D97-AF65-F5344CB8AC3E}">
        <p14:creationId xmlns:p14="http://schemas.microsoft.com/office/powerpoint/2010/main" val="175558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5" name="Slide Number Placeholder 4"/>
          <p:cNvSpPr>
            <a:spLocks noGrp="1"/>
          </p:cNvSpPr>
          <p:nvPr>
            <p:ph type="sldNum" sz="quarter" idx="11"/>
          </p:nvPr>
        </p:nvSpPr>
        <p:spPr/>
        <p:txBody>
          <a:bodyPr/>
          <a:lstStyle/>
          <a:p>
            <a:fld id="{9A257827-C34C-4251-B995-96C9C233CCC8}" type="slidenum">
              <a:rPr lang="en-US" smtClean="0"/>
              <a:pPr/>
              <a:t>11</a:t>
            </a:fld>
            <a:endParaRPr lang="en-US" dirty="0"/>
          </a:p>
        </p:txBody>
      </p:sp>
      <p:sp>
        <p:nvSpPr>
          <p:cNvPr id="6" name="Freeform 5"/>
          <p:cNvSpPr/>
          <p:nvPr/>
        </p:nvSpPr>
        <p:spPr>
          <a:xfrm>
            <a:off x="3927488" y="1982045"/>
            <a:ext cx="1551305" cy="1767840"/>
          </a:xfrm>
          <a:custGeom>
            <a:avLst/>
            <a:gdLst>
              <a:gd name="connsiteX0" fmla="*/ 601980 w 1221105"/>
              <a:gd name="connsiteY0" fmla="*/ 1417320 h 1419225"/>
              <a:gd name="connsiteX1" fmla="*/ 346710 w 1221105"/>
              <a:gd name="connsiteY1" fmla="*/ 1419225 h 1419225"/>
              <a:gd name="connsiteX2" fmla="*/ 173355 w 1221105"/>
              <a:gd name="connsiteY2" fmla="*/ 1398270 h 1419225"/>
              <a:gd name="connsiteX3" fmla="*/ 20955 w 1221105"/>
              <a:gd name="connsiteY3" fmla="*/ 1367790 h 1419225"/>
              <a:gd name="connsiteX4" fmla="*/ 0 w 1221105"/>
              <a:gd name="connsiteY4" fmla="*/ 1198245 h 1419225"/>
              <a:gd name="connsiteX5" fmla="*/ 3810 w 1221105"/>
              <a:gd name="connsiteY5" fmla="*/ 1032510 h 1419225"/>
              <a:gd name="connsiteX6" fmla="*/ 19050 w 1221105"/>
              <a:gd name="connsiteY6" fmla="*/ 874395 h 1419225"/>
              <a:gd name="connsiteX7" fmla="*/ 70485 w 1221105"/>
              <a:gd name="connsiteY7" fmla="*/ 685800 h 1419225"/>
              <a:gd name="connsiteX8" fmla="*/ 125730 w 1221105"/>
              <a:gd name="connsiteY8" fmla="*/ 560070 h 1419225"/>
              <a:gd name="connsiteX9" fmla="*/ 222885 w 1221105"/>
              <a:gd name="connsiteY9" fmla="*/ 388620 h 1419225"/>
              <a:gd name="connsiteX10" fmla="*/ 333375 w 1221105"/>
              <a:gd name="connsiteY10" fmla="*/ 240030 h 1419225"/>
              <a:gd name="connsiteX11" fmla="*/ 478155 w 1221105"/>
              <a:gd name="connsiteY11" fmla="*/ 99060 h 1419225"/>
              <a:gd name="connsiteX12" fmla="*/ 605790 w 1221105"/>
              <a:gd name="connsiteY12" fmla="*/ 0 h 1419225"/>
              <a:gd name="connsiteX13" fmla="*/ 689610 w 1221105"/>
              <a:gd name="connsiteY13" fmla="*/ 66675 h 1419225"/>
              <a:gd name="connsiteX14" fmla="*/ 826770 w 1221105"/>
              <a:gd name="connsiteY14" fmla="*/ 188595 h 1419225"/>
              <a:gd name="connsiteX15" fmla="*/ 952500 w 1221105"/>
              <a:gd name="connsiteY15" fmla="*/ 329565 h 1419225"/>
              <a:gd name="connsiteX16" fmla="*/ 1038225 w 1221105"/>
              <a:gd name="connsiteY16" fmla="*/ 466725 h 1419225"/>
              <a:gd name="connsiteX17" fmla="*/ 1129665 w 1221105"/>
              <a:gd name="connsiteY17" fmla="*/ 645795 h 1419225"/>
              <a:gd name="connsiteX18" fmla="*/ 1179195 w 1221105"/>
              <a:gd name="connsiteY18" fmla="*/ 809625 h 1419225"/>
              <a:gd name="connsiteX19" fmla="*/ 1207770 w 1221105"/>
              <a:gd name="connsiteY19" fmla="*/ 973455 h 1419225"/>
              <a:gd name="connsiteX20" fmla="*/ 1221105 w 1221105"/>
              <a:gd name="connsiteY20" fmla="*/ 1137285 h 1419225"/>
              <a:gd name="connsiteX21" fmla="*/ 1215390 w 1221105"/>
              <a:gd name="connsiteY21" fmla="*/ 1240155 h 1419225"/>
              <a:gd name="connsiteX22" fmla="*/ 1082040 w 1221105"/>
              <a:gd name="connsiteY22" fmla="*/ 1295400 h 1419225"/>
              <a:gd name="connsiteX23" fmla="*/ 872490 w 1221105"/>
              <a:gd name="connsiteY23" fmla="*/ 1369695 h 1419225"/>
              <a:gd name="connsiteX24" fmla="*/ 704850 w 1221105"/>
              <a:gd name="connsiteY24" fmla="*/ 1405890 h 1419225"/>
              <a:gd name="connsiteX25" fmla="*/ 601980 w 1221105"/>
              <a:gd name="connsiteY25" fmla="*/ 1417320 h 1419225"/>
              <a:gd name="connsiteX0" fmla="*/ 601980 w 1381644"/>
              <a:gd name="connsiteY0" fmla="*/ 1417320 h 1565736"/>
              <a:gd name="connsiteX1" fmla="*/ 346710 w 1381644"/>
              <a:gd name="connsiteY1" fmla="*/ 1419225 h 1565736"/>
              <a:gd name="connsiteX2" fmla="*/ 173355 w 1381644"/>
              <a:gd name="connsiteY2" fmla="*/ 1398270 h 1565736"/>
              <a:gd name="connsiteX3" fmla="*/ 20955 w 1381644"/>
              <a:gd name="connsiteY3" fmla="*/ 1367790 h 1565736"/>
              <a:gd name="connsiteX4" fmla="*/ 0 w 1381644"/>
              <a:gd name="connsiteY4" fmla="*/ 1198245 h 1565736"/>
              <a:gd name="connsiteX5" fmla="*/ 3810 w 1381644"/>
              <a:gd name="connsiteY5" fmla="*/ 1032510 h 1565736"/>
              <a:gd name="connsiteX6" fmla="*/ 19050 w 1381644"/>
              <a:gd name="connsiteY6" fmla="*/ 874395 h 1565736"/>
              <a:gd name="connsiteX7" fmla="*/ 70485 w 1381644"/>
              <a:gd name="connsiteY7" fmla="*/ 685800 h 1565736"/>
              <a:gd name="connsiteX8" fmla="*/ 125730 w 1381644"/>
              <a:gd name="connsiteY8" fmla="*/ 560070 h 1565736"/>
              <a:gd name="connsiteX9" fmla="*/ 222885 w 1381644"/>
              <a:gd name="connsiteY9" fmla="*/ 388620 h 1565736"/>
              <a:gd name="connsiteX10" fmla="*/ 333375 w 1381644"/>
              <a:gd name="connsiteY10" fmla="*/ 240030 h 1565736"/>
              <a:gd name="connsiteX11" fmla="*/ 478155 w 1381644"/>
              <a:gd name="connsiteY11" fmla="*/ 99060 h 1565736"/>
              <a:gd name="connsiteX12" fmla="*/ 605790 w 1381644"/>
              <a:gd name="connsiteY12" fmla="*/ 0 h 1565736"/>
              <a:gd name="connsiteX13" fmla="*/ 689610 w 1381644"/>
              <a:gd name="connsiteY13" fmla="*/ 66675 h 1565736"/>
              <a:gd name="connsiteX14" fmla="*/ 826770 w 1381644"/>
              <a:gd name="connsiteY14" fmla="*/ 188595 h 1565736"/>
              <a:gd name="connsiteX15" fmla="*/ 952500 w 1381644"/>
              <a:gd name="connsiteY15" fmla="*/ 329565 h 1565736"/>
              <a:gd name="connsiteX16" fmla="*/ 1038225 w 1381644"/>
              <a:gd name="connsiteY16" fmla="*/ 466725 h 1565736"/>
              <a:gd name="connsiteX17" fmla="*/ 1129665 w 1381644"/>
              <a:gd name="connsiteY17" fmla="*/ 645795 h 1565736"/>
              <a:gd name="connsiteX18" fmla="*/ 1179195 w 1381644"/>
              <a:gd name="connsiteY18" fmla="*/ 809625 h 1565736"/>
              <a:gd name="connsiteX19" fmla="*/ 1207770 w 1381644"/>
              <a:gd name="connsiteY19" fmla="*/ 973455 h 1565736"/>
              <a:gd name="connsiteX20" fmla="*/ 1221105 w 1381644"/>
              <a:gd name="connsiteY20" fmla="*/ 1137285 h 1565736"/>
              <a:gd name="connsiteX21" fmla="*/ 1381644 w 1381644"/>
              <a:gd name="connsiteY21" fmla="*/ 1565736 h 1565736"/>
              <a:gd name="connsiteX22" fmla="*/ 1082040 w 1381644"/>
              <a:gd name="connsiteY22" fmla="*/ 1295400 h 1565736"/>
              <a:gd name="connsiteX23" fmla="*/ 872490 w 1381644"/>
              <a:gd name="connsiteY23" fmla="*/ 1369695 h 1565736"/>
              <a:gd name="connsiteX24" fmla="*/ 704850 w 1381644"/>
              <a:gd name="connsiteY24" fmla="*/ 1405890 h 1565736"/>
              <a:gd name="connsiteX25" fmla="*/ 601980 w 1381644"/>
              <a:gd name="connsiteY25" fmla="*/ 1417320 h 1565736"/>
              <a:gd name="connsiteX0" fmla="*/ 601980 w 1384819"/>
              <a:gd name="connsiteY0" fmla="*/ 1417320 h 1518111"/>
              <a:gd name="connsiteX1" fmla="*/ 346710 w 1384819"/>
              <a:gd name="connsiteY1" fmla="*/ 1419225 h 1518111"/>
              <a:gd name="connsiteX2" fmla="*/ 173355 w 1384819"/>
              <a:gd name="connsiteY2" fmla="*/ 1398270 h 1518111"/>
              <a:gd name="connsiteX3" fmla="*/ 20955 w 1384819"/>
              <a:gd name="connsiteY3" fmla="*/ 1367790 h 1518111"/>
              <a:gd name="connsiteX4" fmla="*/ 0 w 1384819"/>
              <a:gd name="connsiteY4" fmla="*/ 1198245 h 1518111"/>
              <a:gd name="connsiteX5" fmla="*/ 3810 w 1384819"/>
              <a:gd name="connsiteY5" fmla="*/ 1032510 h 1518111"/>
              <a:gd name="connsiteX6" fmla="*/ 19050 w 1384819"/>
              <a:gd name="connsiteY6" fmla="*/ 874395 h 1518111"/>
              <a:gd name="connsiteX7" fmla="*/ 70485 w 1384819"/>
              <a:gd name="connsiteY7" fmla="*/ 685800 h 1518111"/>
              <a:gd name="connsiteX8" fmla="*/ 125730 w 1384819"/>
              <a:gd name="connsiteY8" fmla="*/ 560070 h 1518111"/>
              <a:gd name="connsiteX9" fmla="*/ 222885 w 1384819"/>
              <a:gd name="connsiteY9" fmla="*/ 388620 h 1518111"/>
              <a:gd name="connsiteX10" fmla="*/ 333375 w 1384819"/>
              <a:gd name="connsiteY10" fmla="*/ 240030 h 1518111"/>
              <a:gd name="connsiteX11" fmla="*/ 478155 w 1384819"/>
              <a:gd name="connsiteY11" fmla="*/ 99060 h 1518111"/>
              <a:gd name="connsiteX12" fmla="*/ 605790 w 1384819"/>
              <a:gd name="connsiteY12" fmla="*/ 0 h 1518111"/>
              <a:gd name="connsiteX13" fmla="*/ 689610 w 1384819"/>
              <a:gd name="connsiteY13" fmla="*/ 66675 h 1518111"/>
              <a:gd name="connsiteX14" fmla="*/ 826770 w 1384819"/>
              <a:gd name="connsiteY14" fmla="*/ 188595 h 1518111"/>
              <a:gd name="connsiteX15" fmla="*/ 952500 w 1384819"/>
              <a:gd name="connsiteY15" fmla="*/ 329565 h 1518111"/>
              <a:gd name="connsiteX16" fmla="*/ 1038225 w 1384819"/>
              <a:gd name="connsiteY16" fmla="*/ 466725 h 1518111"/>
              <a:gd name="connsiteX17" fmla="*/ 1129665 w 1384819"/>
              <a:gd name="connsiteY17" fmla="*/ 645795 h 1518111"/>
              <a:gd name="connsiteX18" fmla="*/ 1179195 w 1384819"/>
              <a:gd name="connsiteY18" fmla="*/ 809625 h 1518111"/>
              <a:gd name="connsiteX19" fmla="*/ 1207770 w 1384819"/>
              <a:gd name="connsiteY19" fmla="*/ 973455 h 1518111"/>
              <a:gd name="connsiteX20" fmla="*/ 1221105 w 1384819"/>
              <a:gd name="connsiteY20" fmla="*/ 1137285 h 1518111"/>
              <a:gd name="connsiteX21" fmla="*/ 1384819 w 1384819"/>
              <a:gd name="connsiteY21" fmla="*/ 1518111 h 1518111"/>
              <a:gd name="connsiteX22" fmla="*/ 1082040 w 1384819"/>
              <a:gd name="connsiteY22" fmla="*/ 1295400 h 1518111"/>
              <a:gd name="connsiteX23" fmla="*/ 872490 w 1384819"/>
              <a:gd name="connsiteY23" fmla="*/ 1369695 h 1518111"/>
              <a:gd name="connsiteX24" fmla="*/ 704850 w 1384819"/>
              <a:gd name="connsiteY24" fmla="*/ 1405890 h 1518111"/>
              <a:gd name="connsiteX25" fmla="*/ 601980 w 1384819"/>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78155 w 1395730"/>
              <a:gd name="connsiteY11" fmla="*/ 99060 h 1518111"/>
              <a:gd name="connsiteX12" fmla="*/ 605790 w 1395730"/>
              <a:gd name="connsiteY12" fmla="*/ 0 h 1518111"/>
              <a:gd name="connsiteX13" fmla="*/ 689610 w 1395730"/>
              <a:gd name="connsiteY13" fmla="*/ 66675 h 1518111"/>
              <a:gd name="connsiteX14" fmla="*/ 826770 w 1395730"/>
              <a:gd name="connsiteY14" fmla="*/ 188595 h 1518111"/>
              <a:gd name="connsiteX15" fmla="*/ 952500 w 1395730"/>
              <a:gd name="connsiteY15" fmla="*/ 329565 h 1518111"/>
              <a:gd name="connsiteX16" fmla="*/ 1038225 w 1395730"/>
              <a:gd name="connsiteY16" fmla="*/ 466725 h 1518111"/>
              <a:gd name="connsiteX17" fmla="*/ 1129665 w 1395730"/>
              <a:gd name="connsiteY17" fmla="*/ 645795 h 1518111"/>
              <a:gd name="connsiteX18" fmla="*/ 1179195 w 1395730"/>
              <a:gd name="connsiteY18" fmla="*/ 809625 h 1518111"/>
              <a:gd name="connsiteX19" fmla="*/ 1207770 w 1395730"/>
              <a:gd name="connsiteY19" fmla="*/ 973455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78155 w 1395730"/>
              <a:gd name="connsiteY11" fmla="*/ 99060 h 1518111"/>
              <a:gd name="connsiteX12" fmla="*/ 605790 w 1395730"/>
              <a:gd name="connsiteY12" fmla="*/ 0 h 1518111"/>
              <a:gd name="connsiteX13" fmla="*/ 689610 w 1395730"/>
              <a:gd name="connsiteY13" fmla="*/ 66675 h 1518111"/>
              <a:gd name="connsiteX14" fmla="*/ 826770 w 1395730"/>
              <a:gd name="connsiteY14" fmla="*/ 188595 h 1518111"/>
              <a:gd name="connsiteX15" fmla="*/ 952500 w 1395730"/>
              <a:gd name="connsiteY15" fmla="*/ 329565 h 1518111"/>
              <a:gd name="connsiteX16" fmla="*/ 1038225 w 1395730"/>
              <a:gd name="connsiteY16" fmla="*/ 466725 h 1518111"/>
              <a:gd name="connsiteX17" fmla="*/ 1129665 w 1395730"/>
              <a:gd name="connsiteY17" fmla="*/ 645795 h 1518111"/>
              <a:gd name="connsiteX18" fmla="*/ 1179195 w 1395730"/>
              <a:gd name="connsiteY18" fmla="*/ 80962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78155 w 1395730"/>
              <a:gd name="connsiteY11" fmla="*/ 99060 h 1518111"/>
              <a:gd name="connsiteX12" fmla="*/ 605790 w 1395730"/>
              <a:gd name="connsiteY12" fmla="*/ 0 h 1518111"/>
              <a:gd name="connsiteX13" fmla="*/ 689610 w 1395730"/>
              <a:gd name="connsiteY13" fmla="*/ 66675 h 1518111"/>
              <a:gd name="connsiteX14" fmla="*/ 826770 w 1395730"/>
              <a:gd name="connsiteY14" fmla="*/ 188595 h 1518111"/>
              <a:gd name="connsiteX15" fmla="*/ 952500 w 1395730"/>
              <a:gd name="connsiteY15" fmla="*/ 329565 h 1518111"/>
              <a:gd name="connsiteX16" fmla="*/ 1038225 w 1395730"/>
              <a:gd name="connsiteY16" fmla="*/ 466725 h 1518111"/>
              <a:gd name="connsiteX17" fmla="*/ 1129665 w 1395730"/>
              <a:gd name="connsiteY17" fmla="*/ 6457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78155 w 1395730"/>
              <a:gd name="connsiteY11" fmla="*/ 99060 h 1518111"/>
              <a:gd name="connsiteX12" fmla="*/ 605790 w 1395730"/>
              <a:gd name="connsiteY12" fmla="*/ 0 h 1518111"/>
              <a:gd name="connsiteX13" fmla="*/ 689610 w 1395730"/>
              <a:gd name="connsiteY13" fmla="*/ 66675 h 1518111"/>
              <a:gd name="connsiteX14" fmla="*/ 826770 w 1395730"/>
              <a:gd name="connsiteY14" fmla="*/ 188595 h 1518111"/>
              <a:gd name="connsiteX15" fmla="*/ 952500 w 1395730"/>
              <a:gd name="connsiteY15" fmla="*/ 329565 h 1518111"/>
              <a:gd name="connsiteX16" fmla="*/ 1038225 w 1395730"/>
              <a:gd name="connsiteY16" fmla="*/ 466725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78155 w 1395730"/>
              <a:gd name="connsiteY11" fmla="*/ 99060 h 1518111"/>
              <a:gd name="connsiteX12" fmla="*/ 605790 w 1395730"/>
              <a:gd name="connsiteY12" fmla="*/ 0 h 1518111"/>
              <a:gd name="connsiteX13" fmla="*/ 689610 w 1395730"/>
              <a:gd name="connsiteY13" fmla="*/ 66675 h 1518111"/>
              <a:gd name="connsiteX14" fmla="*/ 826770 w 1395730"/>
              <a:gd name="connsiteY14" fmla="*/ 188595 h 1518111"/>
              <a:gd name="connsiteX15" fmla="*/ 952500 w 1395730"/>
              <a:gd name="connsiteY15" fmla="*/ 329565 h 1518111"/>
              <a:gd name="connsiteX16" fmla="*/ 1069975 w 1395730"/>
              <a:gd name="connsiteY16" fmla="*/ 400050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78155 w 1395730"/>
              <a:gd name="connsiteY11" fmla="*/ 99060 h 1518111"/>
              <a:gd name="connsiteX12" fmla="*/ 605790 w 1395730"/>
              <a:gd name="connsiteY12" fmla="*/ 0 h 1518111"/>
              <a:gd name="connsiteX13" fmla="*/ 689610 w 1395730"/>
              <a:gd name="connsiteY13" fmla="*/ 66675 h 1518111"/>
              <a:gd name="connsiteX14" fmla="*/ 826770 w 1395730"/>
              <a:gd name="connsiteY14" fmla="*/ 188595 h 1518111"/>
              <a:gd name="connsiteX15" fmla="*/ 965200 w 1395730"/>
              <a:gd name="connsiteY15" fmla="*/ 272415 h 1518111"/>
              <a:gd name="connsiteX16" fmla="*/ 1069975 w 1395730"/>
              <a:gd name="connsiteY16" fmla="*/ 400050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78155 w 1395730"/>
              <a:gd name="connsiteY11" fmla="*/ 99060 h 1518111"/>
              <a:gd name="connsiteX12" fmla="*/ 605790 w 1395730"/>
              <a:gd name="connsiteY12" fmla="*/ 0 h 1518111"/>
              <a:gd name="connsiteX13" fmla="*/ 689610 w 1395730"/>
              <a:gd name="connsiteY13" fmla="*/ 66675 h 1518111"/>
              <a:gd name="connsiteX14" fmla="*/ 823595 w 1395730"/>
              <a:gd name="connsiteY14" fmla="*/ 147320 h 1518111"/>
              <a:gd name="connsiteX15" fmla="*/ 965200 w 1395730"/>
              <a:gd name="connsiteY15" fmla="*/ 272415 h 1518111"/>
              <a:gd name="connsiteX16" fmla="*/ 1069975 w 1395730"/>
              <a:gd name="connsiteY16" fmla="*/ 400050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78155 w 1395730"/>
              <a:gd name="connsiteY11" fmla="*/ 99060 h 1518111"/>
              <a:gd name="connsiteX12" fmla="*/ 605790 w 1395730"/>
              <a:gd name="connsiteY12" fmla="*/ 0 h 1518111"/>
              <a:gd name="connsiteX13" fmla="*/ 702310 w 1395730"/>
              <a:gd name="connsiteY13" fmla="*/ 63500 h 1518111"/>
              <a:gd name="connsiteX14" fmla="*/ 823595 w 1395730"/>
              <a:gd name="connsiteY14" fmla="*/ 147320 h 1518111"/>
              <a:gd name="connsiteX15" fmla="*/ 965200 w 1395730"/>
              <a:gd name="connsiteY15" fmla="*/ 272415 h 1518111"/>
              <a:gd name="connsiteX16" fmla="*/ 1069975 w 1395730"/>
              <a:gd name="connsiteY16" fmla="*/ 400050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333375 w 1395730"/>
              <a:gd name="connsiteY10" fmla="*/ 240030 h 1518111"/>
              <a:gd name="connsiteX11" fmla="*/ 462280 w 1395730"/>
              <a:gd name="connsiteY11" fmla="*/ 92710 h 1518111"/>
              <a:gd name="connsiteX12" fmla="*/ 605790 w 1395730"/>
              <a:gd name="connsiteY12" fmla="*/ 0 h 1518111"/>
              <a:gd name="connsiteX13" fmla="*/ 702310 w 1395730"/>
              <a:gd name="connsiteY13" fmla="*/ 63500 h 1518111"/>
              <a:gd name="connsiteX14" fmla="*/ 823595 w 1395730"/>
              <a:gd name="connsiteY14" fmla="*/ 147320 h 1518111"/>
              <a:gd name="connsiteX15" fmla="*/ 965200 w 1395730"/>
              <a:gd name="connsiteY15" fmla="*/ 272415 h 1518111"/>
              <a:gd name="connsiteX16" fmla="*/ 1069975 w 1395730"/>
              <a:gd name="connsiteY16" fmla="*/ 400050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222885 w 1395730"/>
              <a:gd name="connsiteY9" fmla="*/ 388620 h 1518111"/>
              <a:gd name="connsiteX10" fmla="*/ 282575 w 1395730"/>
              <a:gd name="connsiteY10" fmla="*/ 240030 h 1518111"/>
              <a:gd name="connsiteX11" fmla="*/ 462280 w 1395730"/>
              <a:gd name="connsiteY11" fmla="*/ 92710 h 1518111"/>
              <a:gd name="connsiteX12" fmla="*/ 605790 w 1395730"/>
              <a:gd name="connsiteY12" fmla="*/ 0 h 1518111"/>
              <a:gd name="connsiteX13" fmla="*/ 702310 w 1395730"/>
              <a:gd name="connsiteY13" fmla="*/ 63500 h 1518111"/>
              <a:gd name="connsiteX14" fmla="*/ 823595 w 1395730"/>
              <a:gd name="connsiteY14" fmla="*/ 147320 h 1518111"/>
              <a:gd name="connsiteX15" fmla="*/ 965200 w 1395730"/>
              <a:gd name="connsiteY15" fmla="*/ 272415 h 1518111"/>
              <a:gd name="connsiteX16" fmla="*/ 1069975 w 1395730"/>
              <a:gd name="connsiteY16" fmla="*/ 400050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125730 w 1395730"/>
              <a:gd name="connsiteY8" fmla="*/ 560070 h 1518111"/>
              <a:gd name="connsiteX9" fmla="*/ 143510 w 1395730"/>
              <a:gd name="connsiteY9" fmla="*/ 417195 h 1518111"/>
              <a:gd name="connsiteX10" fmla="*/ 282575 w 1395730"/>
              <a:gd name="connsiteY10" fmla="*/ 240030 h 1518111"/>
              <a:gd name="connsiteX11" fmla="*/ 462280 w 1395730"/>
              <a:gd name="connsiteY11" fmla="*/ 92710 h 1518111"/>
              <a:gd name="connsiteX12" fmla="*/ 605790 w 1395730"/>
              <a:gd name="connsiteY12" fmla="*/ 0 h 1518111"/>
              <a:gd name="connsiteX13" fmla="*/ 702310 w 1395730"/>
              <a:gd name="connsiteY13" fmla="*/ 63500 h 1518111"/>
              <a:gd name="connsiteX14" fmla="*/ 823595 w 1395730"/>
              <a:gd name="connsiteY14" fmla="*/ 147320 h 1518111"/>
              <a:gd name="connsiteX15" fmla="*/ 965200 w 1395730"/>
              <a:gd name="connsiteY15" fmla="*/ 272415 h 1518111"/>
              <a:gd name="connsiteX16" fmla="*/ 1069975 w 1395730"/>
              <a:gd name="connsiteY16" fmla="*/ 400050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01980 w 1395730"/>
              <a:gd name="connsiteY0" fmla="*/ 1417320 h 1518111"/>
              <a:gd name="connsiteX1" fmla="*/ 346710 w 1395730"/>
              <a:gd name="connsiteY1" fmla="*/ 1419225 h 1518111"/>
              <a:gd name="connsiteX2" fmla="*/ 173355 w 1395730"/>
              <a:gd name="connsiteY2" fmla="*/ 1398270 h 1518111"/>
              <a:gd name="connsiteX3" fmla="*/ 20955 w 1395730"/>
              <a:gd name="connsiteY3" fmla="*/ 1367790 h 1518111"/>
              <a:gd name="connsiteX4" fmla="*/ 0 w 1395730"/>
              <a:gd name="connsiteY4" fmla="*/ 1198245 h 1518111"/>
              <a:gd name="connsiteX5" fmla="*/ 3810 w 1395730"/>
              <a:gd name="connsiteY5" fmla="*/ 1032510 h 1518111"/>
              <a:gd name="connsiteX6" fmla="*/ 19050 w 1395730"/>
              <a:gd name="connsiteY6" fmla="*/ 874395 h 1518111"/>
              <a:gd name="connsiteX7" fmla="*/ 70485 w 1395730"/>
              <a:gd name="connsiteY7" fmla="*/ 685800 h 1518111"/>
              <a:gd name="connsiteX8" fmla="*/ 46355 w 1395730"/>
              <a:gd name="connsiteY8" fmla="*/ 550545 h 1518111"/>
              <a:gd name="connsiteX9" fmla="*/ 143510 w 1395730"/>
              <a:gd name="connsiteY9" fmla="*/ 417195 h 1518111"/>
              <a:gd name="connsiteX10" fmla="*/ 282575 w 1395730"/>
              <a:gd name="connsiteY10" fmla="*/ 240030 h 1518111"/>
              <a:gd name="connsiteX11" fmla="*/ 462280 w 1395730"/>
              <a:gd name="connsiteY11" fmla="*/ 92710 h 1518111"/>
              <a:gd name="connsiteX12" fmla="*/ 605790 w 1395730"/>
              <a:gd name="connsiteY12" fmla="*/ 0 h 1518111"/>
              <a:gd name="connsiteX13" fmla="*/ 702310 w 1395730"/>
              <a:gd name="connsiteY13" fmla="*/ 63500 h 1518111"/>
              <a:gd name="connsiteX14" fmla="*/ 823595 w 1395730"/>
              <a:gd name="connsiteY14" fmla="*/ 147320 h 1518111"/>
              <a:gd name="connsiteX15" fmla="*/ 965200 w 1395730"/>
              <a:gd name="connsiteY15" fmla="*/ 272415 h 1518111"/>
              <a:gd name="connsiteX16" fmla="*/ 1069975 w 1395730"/>
              <a:gd name="connsiteY16" fmla="*/ 400050 h 1518111"/>
              <a:gd name="connsiteX17" fmla="*/ 1186815 w 1395730"/>
              <a:gd name="connsiteY17" fmla="*/ 582295 h 1518111"/>
              <a:gd name="connsiteX18" fmla="*/ 1268095 w 1395730"/>
              <a:gd name="connsiteY18" fmla="*/ 739775 h 1518111"/>
              <a:gd name="connsiteX19" fmla="*/ 1347470 w 1395730"/>
              <a:gd name="connsiteY19" fmla="*/ 989330 h 1518111"/>
              <a:gd name="connsiteX20" fmla="*/ 1395730 w 1395730"/>
              <a:gd name="connsiteY20" fmla="*/ 1242060 h 1518111"/>
              <a:gd name="connsiteX21" fmla="*/ 1384819 w 1395730"/>
              <a:gd name="connsiteY21" fmla="*/ 1518111 h 1518111"/>
              <a:gd name="connsiteX22" fmla="*/ 1082040 w 1395730"/>
              <a:gd name="connsiteY22" fmla="*/ 1295400 h 1518111"/>
              <a:gd name="connsiteX23" fmla="*/ 872490 w 1395730"/>
              <a:gd name="connsiteY23" fmla="*/ 1369695 h 1518111"/>
              <a:gd name="connsiteX24" fmla="*/ 704850 w 1395730"/>
              <a:gd name="connsiteY24" fmla="*/ 1405890 h 1518111"/>
              <a:gd name="connsiteX25" fmla="*/ 601980 w 1395730"/>
              <a:gd name="connsiteY25" fmla="*/ 1417320 h 1518111"/>
              <a:gd name="connsiteX0" fmla="*/ 645795 w 1439545"/>
              <a:gd name="connsiteY0" fmla="*/ 1417320 h 1518111"/>
              <a:gd name="connsiteX1" fmla="*/ 390525 w 1439545"/>
              <a:gd name="connsiteY1" fmla="*/ 1419225 h 1518111"/>
              <a:gd name="connsiteX2" fmla="*/ 217170 w 1439545"/>
              <a:gd name="connsiteY2" fmla="*/ 1398270 h 1518111"/>
              <a:gd name="connsiteX3" fmla="*/ 64770 w 1439545"/>
              <a:gd name="connsiteY3" fmla="*/ 1367790 h 1518111"/>
              <a:gd name="connsiteX4" fmla="*/ 43815 w 1439545"/>
              <a:gd name="connsiteY4" fmla="*/ 1198245 h 1518111"/>
              <a:gd name="connsiteX5" fmla="*/ 47625 w 1439545"/>
              <a:gd name="connsiteY5" fmla="*/ 1032510 h 1518111"/>
              <a:gd name="connsiteX6" fmla="*/ 62865 w 1439545"/>
              <a:gd name="connsiteY6" fmla="*/ 874395 h 1518111"/>
              <a:gd name="connsiteX7" fmla="*/ 0 w 1439545"/>
              <a:gd name="connsiteY7" fmla="*/ 727075 h 1518111"/>
              <a:gd name="connsiteX8" fmla="*/ 90170 w 1439545"/>
              <a:gd name="connsiteY8" fmla="*/ 550545 h 1518111"/>
              <a:gd name="connsiteX9" fmla="*/ 187325 w 1439545"/>
              <a:gd name="connsiteY9" fmla="*/ 417195 h 1518111"/>
              <a:gd name="connsiteX10" fmla="*/ 326390 w 1439545"/>
              <a:gd name="connsiteY10" fmla="*/ 240030 h 1518111"/>
              <a:gd name="connsiteX11" fmla="*/ 506095 w 1439545"/>
              <a:gd name="connsiteY11" fmla="*/ 92710 h 1518111"/>
              <a:gd name="connsiteX12" fmla="*/ 649605 w 1439545"/>
              <a:gd name="connsiteY12" fmla="*/ 0 h 1518111"/>
              <a:gd name="connsiteX13" fmla="*/ 746125 w 1439545"/>
              <a:gd name="connsiteY13" fmla="*/ 63500 h 1518111"/>
              <a:gd name="connsiteX14" fmla="*/ 867410 w 1439545"/>
              <a:gd name="connsiteY14" fmla="*/ 147320 h 1518111"/>
              <a:gd name="connsiteX15" fmla="*/ 1009015 w 1439545"/>
              <a:gd name="connsiteY15" fmla="*/ 272415 h 1518111"/>
              <a:gd name="connsiteX16" fmla="*/ 1113790 w 1439545"/>
              <a:gd name="connsiteY16" fmla="*/ 400050 h 1518111"/>
              <a:gd name="connsiteX17" fmla="*/ 1230630 w 1439545"/>
              <a:gd name="connsiteY17" fmla="*/ 582295 h 1518111"/>
              <a:gd name="connsiteX18" fmla="*/ 1311910 w 1439545"/>
              <a:gd name="connsiteY18" fmla="*/ 739775 h 1518111"/>
              <a:gd name="connsiteX19" fmla="*/ 1391285 w 1439545"/>
              <a:gd name="connsiteY19" fmla="*/ 989330 h 1518111"/>
              <a:gd name="connsiteX20" fmla="*/ 1439545 w 1439545"/>
              <a:gd name="connsiteY20" fmla="*/ 1242060 h 1518111"/>
              <a:gd name="connsiteX21" fmla="*/ 1428634 w 1439545"/>
              <a:gd name="connsiteY21" fmla="*/ 1518111 h 1518111"/>
              <a:gd name="connsiteX22" fmla="*/ 1125855 w 1439545"/>
              <a:gd name="connsiteY22" fmla="*/ 1295400 h 1518111"/>
              <a:gd name="connsiteX23" fmla="*/ 916305 w 1439545"/>
              <a:gd name="connsiteY23" fmla="*/ 1369695 h 1518111"/>
              <a:gd name="connsiteX24" fmla="*/ 748665 w 1439545"/>
              <a:gd name="connsiteY24" fmla="*/ 1405890 h 1518111"/>
              <a:gd name="connsiteX25" fmla="*/ 645795 w 1439545"/>
              <a:gd name="connsiteY25" fmla="*/ 1417320 h 1518111"/>
              <a:gd name="connsiteX0" fmla="*/ 687705 w 1481455"/>
              <a:gd name="connsiteY0" fmla="*/ 1417320 h 1518111"/>
              <a:gd name="connsiteX1" fmla="*/ 432435 w 1481455"/>
              <a:gd name="connsiteY1" fmla="*/ 1419225 h 1518111"/>
              <a:gd name="connsiteX2" fmla="*/ 259080 w 1481455"/>
              <a:gd name="connsiteY2" fmla="*/ 1398270 h 1518111"/>
              <a:gd name="connsiteX3" fmla="*/ 106680 w 1481455"/>
              <a:gd name="connsiteY3" fmla="*/ 1367790 h 1518111"/>
              <a:gd name="connsiteX4" fmla="*/ 85725 w 1481455"/>
              <a:gd name="connsiteY4" fmla="*/ 1198245 h 1518111"/>
              <a:gd name="connsiteX5" fmla="*/ 89535 w 1481455"/>
              <a:gd name="connsiteY5" fmla="*/ 1032510 h 1518111"/>
              <a:gd name="connsiteX6" fmla="*/ 0 w 1481455"/>
              <a:gd name="connsiteY6" fmla="*/ 972820 h 1518111"/>
              <a:gd name="connsiteX7" fmla="*/ 41910 w 1481455"/>
              <a:gd name="connsiteY7" fmla="*/ 727075 h 1518111"/>
              <a:gd name="connsiteX8" fmla="*/ 132080 w 1481455"/>
              <a:gd name="connsiteY8" fmla="*/ 550545 h 1518111"/>
              <a:gd name="connsiteX9" fmla="*/ 229235 w 1481455"/>
              <a:gd name="connsiteY9" fmla="*/ 417195 h 1518111"/>
              <a:gd name="connsiteX10" fmla="*/ 368300 w 1481455"/>
              <a:gd name="connsiteY10" fmla="*/ 240030 h 1518111"/>
              <a:gd name="connsiteX11" fmla="*/ 548005 w 1481455"/>
              <a:gd name="connsiteY11" fmla="*/ 92710 h 1518111"/>
              <a:gd name="connsiteX12" fmla="*/ 691515 w 1481455"/>
              <a:gd name="connsiteY12" fmla="*/ 0 h 1518111"/>
              <a:gd name="connsiteX13" fmla="*/ 788035 w 1481455"/>
              <a:gd name="connsiteY13" fmla="*/ 63500 h 1518111"/>
              <a:gd name="connsiteX14" fmla="*/ 909320 w 1481455"/>
              <a:gd name="connsiteY14" fmla="*/ 147320 h 1518111"/>
              <a:gd name="connsiteX15" fmla="*/ 1050925 w 1481455"/>
              <a:gd name="connsiteY15" fmla="*/ 272415 h 1518111"/>
              <a:gd name="connsiteX16" fmla="*/ 1155700 w 1481455"/>
              <a:gd name="connsiteY16" fmla="*/ 400050 h 1518111"/>
              <a:gd name="connsiteX17" fmla="*/ 1272540 w 1481455"/>
              <a:gd name="connsiteY17" fmla="*/ 582295 h 1518111"/>
              <a:gd name="connsiteX18" fmla="*/ 1353820 w 1481455"/>
              <a:gd name="connsiteY18" fmla="*/ 739775 h 1518111"/>
              <a:gd name="connsiteX19" fmla="*/ 1433195 w 1481455"/>
              <a:gd name="connsiteY19" fmla="*/ 989330 h 1518111"/>
              <a:gd name="connsiteX20" fmla="*/ 1481455 w 1481455"/>
              <a:gd name="connsiteY20" fmla="*/ 1242060 h 1518111"/>
              <a:gd name="connsiteX21" fmla="*/ 1470544 w 1481455"/>
              <a:gd name="connsiteY21" fmla="*/ 1518111 h 1518111"/>
              <a:gd name="connsiteX22" fmla="*/ 1167765 w 1481455"/>
              <a:gd name="connsiteY22" fmla="*/ 1295400 h 1518111"/>
              <a:gd name="connsiteX23" fmla="*/ 958215 w 1481455"/>
              <a:gd name="connsiteY23" fmla="*/ 1369695 h 1518111"/>
              <a:gd name="connsiteX24" fmla="*/ 790575 w 1481455"/>
              <a:gd name="connsiteY24" fmla="*/ 1405890 h 1518111"/>
              <a:gd name="connsiteX25" fmla="*/ 687705 w 1481455"/>
              <a:gd name="connsiteY25" fmla="*/ 1417320 h 1518111"/>
              <a:gd name="connsiteX0" fmla="*/ 728980 w 1522730"/>
              <a:gd name="connsiteY0" fmla="*/ 1417320 h 1518111"/>
              <a:gd name="connsiteX1" fmla="*/ 473710 w 1522730"/>
              <a:gd name="connsiteY1" fmla="*/ 1419225 h 1518111"/>
              <a:gd name="connsiteX2" fmla="*/ 300355 w 1522730"/>
              <a:gd name="connsiteY2" fmla="*/ 1398270 h 1518111"/>
              <a:gd name="connsiteX3" fmla="*/ 147955 w 1522730"/>
              <a:gd name="connsiteY3" fmla="*/ 1367790 h 1518111"/>
              <a:gd name="connsiteX4" fmla="*/ 127000 w 1522730"/>
              <a:gd name="connsiteY4" fmla="*/ 1198245 h 1518111"/>
              <a:gd name="connsiteX5" fmla="*/ 130810 w 1522730"/>
              <a:gd name="connsiteY5" fmla="*/ 1032510 h 1518111"/>
              <a:gd name="connsiteX6" fmla="*/ 0 w 1522730"/>
              <a:gd name="connsiteY6" fmla="*/ 998220 h 1518111"/>
              <a:gd name="connsiteX7" fmla="*/ 83185 w 1522730"/>
              <a:gd name="connsiteY7" fmla="*/ 727075 h 1518111"/>
              <a:gd name="connsiteX8" fmla="*/ 173355 w 1522730"/>
              <a:gd name="connsiteY8" fmla="*/ 550545 h 1518111"/>
              <a:gd name="connsiteX9" fmla="*/ 270510 w 1522730"/>
              <a:gd name="connsiteY9" fmla="*/ 417195 h 1518111"/>
              <a:gd name="connsiteX10" fmla="*/ 409575 w 1522730"/>
              <a:gd name="connsiteY10" fmla="*/ 240030 h 1518111"/>
              <a:gd name="connsiteX11" fmla="*/ 589280 w 1522730"/>
              <a:gd name="connsiteY11" fmla="*/ 92710 h 1518111"/>
              <a:gd name="connsiteX12" fmla="*/ 732790 w 1522730"/>
              <a:gd name="connsiteY12" fmla="*/ 0 h 1518111"/>
              <a:gd name="connsiteX13" fmla="*/ 829310 w 1522730"/>
              <a:gd name="connsiteY13" fmla="*/ 63500 h 1518111"/>
              <a:gd name="connsiteX14" fmla="*/ 950595 w 1522730"/>
              <a:gd name="connsiteY14" fmla="*/ 147320 h 1518111"/>
              <a:gd name="connsiteX15" fmla="*/ 1092200 w 1522730"/>
              <a:gd name="connsiteY15" fmla="*/ 272415 h 1518111"/>
              <a:gd name="connsiteX16" fmla="*/ 1196975 w 1522730"/>
              <a:gd name="connsiteY16" fmla="*/ 400050 h 1518111"/>
              <a:gd name="connsiteX17" fmla="*/ 1313815 w 1522730"/>
              <a:gd name="connsiteY17" fmla="*/ 582295 h 1518111"/>
              <a:gd name="connsiteX18" fmla="*/ 1395095 w 1522730"/>
              <a:gd name="connsiteY18" fmla="*/ 739775 h 1518111"/>
              <a:gd name="connsiteX19" fmla="*/ 1474470 w 1522730"/>
              <a:gd name="connsiteY19" fmla="*/ 989330 h 1518111"/>
              <a:gd name="connsiteX20" fmla="*/ 1522730 w 1522730"/>
              <a:gd name="connsiteY20" fmla="*/ 1242060 h 1518111"/>
              <a:gd name="connsiteX21" fmla="*/ 1511819 w 1522730"/>
              <a:gd name="connsiteY21" fmla="*/ 1518111 h 1518111"/>
              <a:gd name="connsiteX22" fmla="*/ 1209040 w 1522730"/>
              <a:gd name="connsiteY22" fmla="*/ 1295400 h 1518111"/>
              <a:gd name="connsiteX23" fmla="*/ 999490 w 1522730"/>
              <a:gd name="connsiteY23" fmla="*/ 1369695 h 1518111"/>
              <a:gd name="connsiteX24" fmla="*/ 831850 w 1522730"/>
              <a:gd name="connsiteY24" fmla="*/ 1405890 h 1518111"/>
              <a:gd name="connsiteX25" fmla="*/ 728980 w 1522730"/>
              <a:gd name="connsiteY25" fmla="*/ 1417320 h 1518111"/>
              <a:gd name="connsiteX0" fmla="*/ 750570 w 1544320"/>
              <a:gd name="connsiteY0" fmla="*/ 1417320 h 1518111"/>
              <a:gd name="connsiteX1" fmla="*/ 495300 w 1544320"/>
              <a:gd name="connsiteY1" fmla="*/ 1419225 h 1518111"/>
              <a:gd name="connsiteX2" fmla="*/ 321945 w 1544320"/>
              <a:gd name="connsiteY2" fmla="*/ 1398270 h 1518111"/>
              <a:gd name="connsiteX3" fmla="*/ 169545 w 1544320"/>
              <a:gd name="connsiteY3" fmla="*/ 1367790 h 1518111"/>
              <a:gd name="connsiteX4" fmla="*/ 148590 w 1544320"/>
              <a:gd name="connsiteY4" fmla="*/ 1198245 h 1518111"/>
              <a:gd name="connsiteX5" fmla="*/ 0 w 1544320"/>
              <a:gd name="connsiteY5" fmla="*/ 1197610 h 1518111"/>
              <a:gd name="connsiteX6" fmla="*/ 21590 w 1544320"/>
              <a:gd name="connsiteY6" fmla="*/ 998220 h 1518111"/>
              <a:gd name="connsiteX7" fmla="*/ 104775 w 1544320"/>
              <a:gd name="connsiteY7" fmla="*/ 727075 h 1518111"/>
              <a:gd name="connsiteX8" fmla="*/ 194945 w 1544320"/>
              <a:gd name="connsiteY8" fmla="*/ 550545 h 1518111"/>
              <a:gd name="connsiteX9" fmla="*/ 292100 w 1544320"/>
              <a:gd name="connsiteY9" fmla="*/ 417195 h 1518111"/>
              <a:gd name="connsiteX10" fmla="*/ 431165 w 1544320"/>
              <a:gd name="connsiteY10" fmla="*/ 240030 h 1518111"/>
              <a:gd name="connsiteX11" fmla="*/ 610870 w 1544320"/>
              <a:gd name="connsiteY11" fmla="*/ 92710 h 1518111"/>
              <a:gd name="connsiteX12" fmla="*/ 754380 w 1544320"/>
              <a:gd name="connsiteY12" fmla="*/ 0 h 1518111"/>
              <a:gd name="connsiteX13" fmla="*/ 850900 w 1544320"/>
              <a:gd name="connsiteY13" fmla="*/ 63500 h 1518111"/>
              <a:gd name="connsiteX14" fmla="*/ 972185 w 1544320"/>
              <a:gd name="connsiteY14" fmla="*/ 147320 h 1518111"/>
              <a:gd name="connsiteX15" fmla="*/ 1113790 w 1544320"/>
              <a:gd name="connsiteY15" fmla="*/ 272415 h 1518111"/>
              <a:gd name="connsiteX16" fmla="*/ 1218565 w 1544320"/>
              <a:gd name="connsiteY16" fmla="*/ 400050 h 1518111"/>
              <a:gd name="connsiteX17" fmla="*/ 1335405 w 1544320"/>
              <a:gd name="connsiteY17" fmla="*/ 582295 h 1518111"/>
              <a:gd name="connsiteX18" fmla="*/ 1416685 w 1544320"/>
              <a:gd name="connsiteY18" fmla="*/ 739775 h 1518111"/>
              <a:gd name="connsiteX19" fmla="*/ 1496060 w 1544320"/>
              <a:gd name="connsiteY19" fmla="*/ 989330 h 1518111"/>
              <a:gd name="connsiteX20" fmla="*/ 1544320 w 1544320"/>
              <a:gd name="connsiteY20" fmla="*/ 1242060 h 1518111"/>
              <a:gd name="connsiteX21" fmla="*/ 1533409 w 1544320"/>
              <a:gd name="connsiteY21" fmla="*/ 1518111 h 1518111"/>
              <a:gd name="connsiteX22" fmla="*/ 1230630 w 1544320"/>
              <a:gd name="connsiteY22" fmla="*/ 1295400 h 1518111"/>
              <a:gd name="connsiteX23" fmla="*/ 1021080 w 1544320"/>
              <a:gd name="connsiteY23" fmla="*/ 1369695 h 1518111"/>
              <a:gd name="connsiteX24" fmla="*/ 853440 w 1544320"/>
              <a:gd name="connsiteY24" fmla="*/ 1405890 h 1518111"/>
              <a:gd name="connsiteX25" fmla="*/ 750570 w 1544320"/>
              <a:gd name="connsiteY25" fmla="*/ 1417320 h 1518111"/>
              <a:gd name="connsiteX0" fmla="*/ 757555 w 1551305"/>
              <a:gd name="connsiteY0" fmla="*/ 1417320 h 1518111"/>
              <a:gd name="connsiteX1" fmla="*/ 502285 w 1551305"/>
              <a:gd name="connsiteY1" fmla="*/ 1419225 h 1518111"/>
              <a:gd name="connsiteX2" fmla="*/ 328930 w 1551305"/>
              <a:gd name="connsiteY2" fmla="*/ 1398270 h 1518111"/>
              <a:gd name="connsiteX3" fmla="*/ 176530 w 1551305"/>
              <a:gd name="connsiteY3" fmla="*/ 1367790 h 1518111"/>
              <a:gd name="connsiteX4" fmla="*/ 0 w 1551305"/>
              <a:gd name="connsiteY4" fmla="*/ 1398270 h 1518111"/>
              <a:gd name="connsiteX5" fmla="*/ 6985 w 1551305"/>
              <a:gd name="connsiteY5" fmla="*/ 1197610 h 1518111"/>
              <a:gd name="connsiteX6" fmla="*/ 28575 w 1551305"/>
              <a:gd name="connsiteY6" fmla="*/ 998220 h 1518111"/>
              <a:gd name="connsiteX7" fmla="*/ 111760 w 1551305"/>
              <a:gd name="connsiteY7" fmla="*/ 727075 h 1518111"/>
              <a:gd name="connsiteX8" fmla="*/ 201930 w 1551305"/>
              <a:gd name="connsiteY8" fmla="*/ 550545 h 1518111"/>
              <a:gd name="connsiteX9" fmla="*/ 299085 w 1551305"/>
              <a:gd name="connsiteY9" fmla="*/ 417195 h 1518111"/>
              <a:gd name="connsiteX10" fmla="*/ 438150 w 1551305"/>
              <a:gd name="connsiteY10" fmla="*/ 240030 h 1518111"/>
              <a:gd name="connsiteX11" fmla="*/ 617855 w 1551305"/>
              <a:gd name="connsiteY11" fmla="*/ 92710 h 1518111"/>
              <a:gd name="connsiteX12" fmla="*/ 761365 w 1551305"/>
              <a:gd name="connsiteY12" fmla="*/ 0 h 1518111"/>
              <a:gd name="connsiteX13" fmla="*/ 857885 w 1551305"/>
              <a:gd name="connsiteY13" fmla="*/ 63500 h 1518111"/>
              <a:gd name="connsiteX14" fmla="*/ 979170 w 1551305"/>
              <a:gd name="connsiteY14" fmla="*/ 147320 h 1518111"/>
              <a:gd name="connsiteX15" fmla="*/ 1120775 w 1551305"/>
              <a:gd name="connsiteY15" fmla="*/ 272415 h 1518111"/>
              <a:gd name="connsiteX16" fmla="*/ 1225550 w 1551305"/>
              <a:gd name="connsiteY16" fmla="*/ 400050 h 1518111"/>
              <a:gd name="connsiteX17" fmla="*/ 1342390 w 1551305"/>
              <a:gd name="connsiteY17" fmla="*/ 582295 h 1518111"/>
              <a:gd name="connsiteX18" fmla="*/ 1423670 w 1551305"/>
              <a:gd name="connsiteY18" fmla="*/ 739775 h 1518111"/>
              <a:gd name="connsiteX19" fmla="*/ 1503045 w 1551305"/>
              <a:gd name="connsiteY19" fmla="*/ 989330 h 1518111"/>
              <a:gd name="connsiteX20" fmla="*/ 1551305 w 1551305"/>
              <a:gd name="connsiteY20" fmla="*/ 1242060 h 1518111"/>
              <a:gd name="connsiteX21" fmla="*/ 1540394 w 1551305"/>
              <a:gd name="connsiteY21" fmla="*/ 1518111 h 1518111"/>
              <a:gd name="connsiteX22" fmla="*/ 1237615 w 1551305"/>
              <a:gd name="connsiteY22" fmla="*/ 1295400 h 1518111"/>
              <a:gd name="connsiteX23" fmla="*/ 1028065 w 1551305"/>
              <a:gd name="connsiteY23" fmla="*/ 1369695 h 1518111"/>
              <a:gd name="connsiteX24" fmla="*/ 860425 w 1551305"/>
              <a:gd name="connsiteY24" fmla="*/ 1405890 h 1518111"/>
              <a:gd name="connsiteX25" fmla="*/ 757555 w 1551305"/>
              <a:gd name="connsiteY25" fmla="*/ 1417320 h 1518111"/>
              <a:gd name="connsiteX0" fmla="*/ 757555 w 1551305"/>
              <a:gd name="connsiteY0" fmla="*/ 1417320 h 1518111"/>
              <a:gd name="connsiteX1" fmla="*/ 502285 w 1551305"/>
              <a:gd name="connsiteY1" fmla="*/ 1419225 h 1518111"/>
              <a:gd name="connsiteX2" fmla="*/ 328930 w 1551305"/>
              <a:gd name="connsiteY2" fmla="*/ 1398270 h 1518111"/>
              <a:gd name="connsiteX3" fmla="*/ 24130 w 1551305"/>
              <a:gd name="connsiteY3" fmla="*/ 1507490 h 1518111"/>
              <a:gd name="connsiteX4" fmla="*/ 0 w 1551305"/>
              <a:gd name="connsiteY4" fmla="*/ 1398270 h 1518111"/>
              <a:gd name="connsiteX5" fmla="*/ 6985 w 1551305"/>
              <a:gd name="connsiteY5" fmla="*/ 1197610 h 1518111"/>
              <a:gd name="connsiteX6" fmla="*/ 28575 w 1551305"/>
              <a:gd name="connsiteY6" fmla="*/ 998220 h 1518111"/>
              <a:gd name="connsiteX7" fmla="*/ 111760 w 1551305"/>
              <a:gd name="connsiteY7" fmla="*/ 727075 h 1518111"/>
              <a:gd name="connsiteX8" fmla="*/ 201930 w 1551305"/>
              <a:gd name="connsiteY8" fmla="*/ 550545 h 1518111"/>
              <a:gd name="connsiteX9" fmla="*/ 299085 w 1551305"/>
              <a:gd name="connsiteY9" fmla="*/ 417195 h 1518111"/>
              <a:gd name="connsiteX10" fmla="*/ 438150 w 1551305"/>
              <a:gd name="connsiteY10" fmla="*/ 240030 h 1518111"/>
              <a:gd name="connsiteX11" fmla="*/ 617855 w 1551305"/>
              <a:gd name="connsiteY11" fmla="*/ 92710 h 1518111"/>
              <a:gd name="connsiteX12" fmla="*/ 761365 w 1551305"/>
              <a:gd name="connsiteY12" fmla="*/ 0 h 1518111"/>
              <a:gd name="connsiteX13" fmla="*/ 857885 w 1551305"/>
              <a:gd name="connsiteY13" fmla="*/ 63500 h 1518111"/>
              <a:gd name="connsiteX14" fmla="*/ 979170 w 1551305"/>
              <a:gd name="connsiteY14" fmla="*/ 147320 h 1518111"/>
              <a:gd name="connsiteX15" fmla="*/ 1120775 w 1551305"/>
              <a:gd name="connsiteY15" fmla="*/ 272415 h 1518111"/>
              <a:gd name="connsiteX16" fmla="*/ 1225550 w 1551305"/>
              <a:gd name="connsiteY16" fmla="*/ 400050 h 1518111"/>
              <a:gd name="connsiteX17" fmla="*/ 1342390 w 1551305"/>
              <a:gd name="connsiteY17" fmla="*/ 582295 h 1518111"/>
              <a:gd name="connsiteX18" fmla="*/ 1423670 w 1551305"/>
              <a:gd name="connsiteY18" fmla="*/ 739775 h 1518111"/>
              <a:gd name="connsiteX19" fmla="*/ 1503045 w 1551305"/>
              <a:gd name="connsiteY19" fmla="*/ 989330 h 1518111"/>
              <a:gd name="connsiteX20" fmla="*/ 1551305 w 1551305"/>
              <a:gd name="connsiteY20" fmla="*/ 1242060 h 1518111"/>
              <a:gd name="connsiteX21" fmla="*/ 1540394 w 1551305"/>
              <a:gd name="connsiteY21" fmla="*/ 1518111 h 1518111"/>
              <a:gd name="connsiteX22" fmla="*/ 1237615 w 1551305"/>
              <a:gd name="connsiteY22" fmla="*/ 1295400 h 1518111"/>
              <a:gd name="connsiteX23" fmla="*/ 1028065 w 1551305"/>
              <a:gd name="connsiteY23" fmla="*/ 1369695 h 1518111"/>
              <a:gd name="connsiteX24" fmla="*/ 860425 w 1551305"/>
              <a:gd name="connsiteY24" fmla="*/ 1405890 h 1518111"/>
              <a:gd name="connsiteX25" fmla="*/ 757555 w 1551305"/>
              <a:gd name="connsiteY25" fmla="*/ 1417320 h 1518111"/>
              <a:gd name="connsiteX0" fmla="*/ 757555 w 1551305"/>
              <a:gd name="connsiteY0" fmla="*/ 1417320 h 1677670"/>
              <a:gd name="connsiteX1" fmla="*/ 502285 w 1551305"/>
              <a:gd name="connsiteY1" fmla="*/ 1419225 h 1677670"/>
              <a:gd name="connsiteX2" fmla="*/ 43180 w 1551305"/>
              <a:gd name="connsiteY2" fmla="*/ 1677670 h 1677670"/>
              <a:gd name="connsiteX3" fmla="*/ 24130 w 1551305"/>
              <a:gd name="connsiteY3" fmla="*/ 1507490 h 1677670"/>
              <a:gd name="connsiteX4" fmla="*/ 0 w 1551305"/>
              <a:gd name="connsiteY4" fmla="*/ 1398270 h 1677670"/>
              <a:gd name="connsiteX5" fmla="*/ 6985 w 1551305"/>
              <a:gd name="connsiteY5" fmla="*/ 1197610 h 1677670"/>
              <a:gd name="connsiteX6" fmla="*/ 28575 w 1551305"/>
              <a:gd name="connsiteY6" fmla="*/ 998220 h 1677670"/>
              <a:gd name="connsiteX7" fmla="*/ 111760 w 1551305"/>
              <a:gd name="connsiteY7" fmla="*/ 727075 h 1677670"/>
              <a:gd name="connsiteX8" fmla="*/ 201930 w 1551305"/>
              <a:gd name="connsiteY8" fmla="*/ 550545 h 1677670"/>
              <a:gd name="connsiteX9" fmla="*/ 299085 w 1551305"/>
              <a:gd name="connsiteY9" fmla="*/ 417195 h 1677670"/>
              <a:gd name="connsiteX10" fmla="*/ 438150 w 1551305"/>
              <a:gd name="connsiteY10" fmla="*/ 240030 h 1677670"/>
              <a:gd name="connsiteX11" fmla="*/ 617855 w 1551305"/>
              <a:gd name="connsiteY11" fmla="*/ 92710 h 1677670"/>
              <a:gd name="connsiteX12" fmla="*/ 761365 w 1551305"/>
              <a:gd name="connsiteY12" fmla="*/ 0 h 1677670"/>
              <a:gd name="connsiteX13" fmla="*/ 857885 w 1551305"/>
              <a:gd name="connsiteY13" fmla="*/ 63500 h 1677670"/>
              <a:gd name="connsiteX14" fmla="*/ 979170 w 1551305"/>
              <a:gd name="connsiteY14" fmla="*/ 147320 h 1677670"/>
              <a:gd name="connsiteX15" fmla="*/ 1120775 w 1551305"/>
              <a:gd name="connsiteY15" fmla="*/ 272415 h 1677670"/>
              <a:gd name="connsiteX16" fmla="*/ 1225550 w 1551305"/>
              <a:gd name="connsiteY16" fmla="*/ 400050 h 1677670"/>
              <a:gd name="connsiteX17" fmla="*/ 1342390 w 1551305"/>
              <a:gd name="connsiteY17" fmla="*/ 582295 h 1677670"/>
              <a:gd name="connsiteX18" fmla="*/ 1423670 w 1551305"/>
              <a:gd name="connsiteY18" fmla="*/ 739775 h 1677670"/>
              <a:gd name="connsiteX19" fmla="*/ 1503045 w 1551305"/>
              <a:gd name="connsiteY19" fmla="*/ 989330 h 1677670"/>
              <a:gd name="connsiteX20" fmla="*/ 1551305 w 1551305"/>
              <a:gd name="connsiteY20" fmla="*/ 1242060 h 1677670"/>
              <a:gd name="connsiteX21" fmla="*/ 1540394 w 1551305"/>
              <a:gd name="connsiteY21" fmla="*/ 1518111 h 1677670"/>
              <a:gd name="connsiteX22" fmla="*/ 1237615 w 1551305"/>
              <a:gd name="connsiteY22" fmla="*/ 1295400 h 1677670"/>
              <a:gd name="connsiteX23" fmla="*/ 1028065 w 1551305"/>
              <a:gd name="connsiteY23" fmla="*/ 1369695 h 1677670"/>
              <a:gd name="connsiteX24" fmla="*/ 860425 w 1551305"/>
              <a:gd name="connsiteY24" fmla="*/ 1405890 h 1677670"/>
              <a:gd name="connsiteX25" fmla="*/ 757555 w 1551305"/>
              <a:gd name="connsiteY25" fmla="*/ 1417320 h 1677670"/>
              <a:gd name="connsiteX0" fmla="*/ 757555 w 1551305"/>
              <a:gd name="connsiteY0" fmla="*/ 1417320 h 1677670"/>
              <a:gd name="connsiteX1" fmla="*/ 502285 w 1551305"/>
              <a:gd name="connsiteY1" fmla="*/ 1419225 h 1677670"/>
              <a:gd name="connsiteX2" fmla="*/ 43180 w 1551305"/>
              <a:gd name="connsiteY2" fmla="*/ 1677670 h 1677670"/>
              <a:gd name="connsiteX3" fmla="*/ 1905 w 1551305"/>
              <a:gd name="connsiteY3" fmla="*/ 1513840 h 1677670"/>
              <a:gd name="connsiteX4" fmla="*/ 0 w 1551305"/>
              <a:gd name="connsiteY4" fmla="*/ 1398270 h 1677670"/>
              <a:gd name="connsiteX5" fmla="*/ 6985 w 1551305"/>
              <a:gd name="connsiteY5" fmla="*/ 1197610 h 1677670"/>
              <a:gd name="connsiteX6" fmla="*/ 28575 w 1551305"/>
              <a:gd name="connsiteY6" fmla="*/ 998220 h 1677670"/>
              <a:gd name="connsiteX7" fmla="*/ 111760 w 1551305"/>
              <a:gd name="connsiteY7" fmla="*/ 727075 h 1677670"/>
              <a:gd name="connsiteX8" fmla="*/ 201930 w 1551305"/>
              <a:gd name="connsiteY8" fmla="*/ 550545 h 1677670"/>
              <a:gd name="connsiteX9" fmla="*/ 299085 w 1551305"/>
              <a:gd name="connsiteY9" fmla="*/ 417195 h 1677670"/>
              <a:gd name="connsiteX10" fmla="*/ 438150 w 1551305"/>
              <a:gd name="connsiteY10" fmla="*/ 240030 h 1677670"/>
              <a:gd name="connsiteX11" fmla="*/ 617855 w 1551305"/>
              <a:gd name="connsiteY11" fmla="*/ 92710 h 1677670"/>
              <a:gd name="connsiteX12" fmla="*/ 761365 w 1551305"/>
              <a:gd name="connsiteY12" fmla="*/ 0 h 1677670"/>
              <a:gd name="connsiteX13" fmla="*/ 857885 w 1551305"/>
              <a:gd name="connsiteY13" fmla="*/ 63500 h 1677670"/>
              <a:gd name="connsiteX14" fmla="*/ 979170 w 1551305"/>
              <a:gd name="connsiteY14" fmla="*/ 147320 h 1677670"/>
              <a:gd name="connsiteX15" fmla="*/ 1120775 w 1551305"/>
              <a:gd name="connsiteY15" fmla="*/ 272415 h 1677670"/>
              <a:gd name="connsiteX16" fmla="*/ 1225550 w 1551305"/>
              <a:gd name="connsiteY16" fmla="*/ 400050 h 1677670"/>
              <a:gd name="connsiteX17" fmla="*/ 1342390 w 1551305"/>
              <a:gd name="connsiteY17" fmla="*/ 582295 h 1677670"/>
              <a:gd name="connsiteX18" fmla="*/ 1423670 w 1551305"/>
              <a:gd name="connsiteY18" fmla="*/ 739775 h 1677670"/>
              <a:gd name="connsiteX19" fmla="*/ 1503045 w 1551305"/>
              <a:gd name="connsiteY19" fmla="*/ 989330 h 1677670"/>
              <a:gd name="connsiteX20" fmla="*/ 1551305 w 1551305"/>
              <a:gd name="connsiteY20" fmla="*/ 1242060 h 1677670"/>
              <a:gd name="connsiteX21" fmla="*/ 1540394 w 1551305"/>
              <a:gd name="connsiteY21" fmla="*/ 1518111 h 1677670"/>
              <a:gd name="connsiteX22" fmla="*/ 1237615 w 1551305"/>
              <a:gd name="connsiteY22" fmla="*/ 1295400 h 1677670"/>
              <a:gd name="connsiteX23" fmla="*/ 1028065 w 1551305"/>
              <a:gd name="connsiteY23" fmla="*/ 1369695 h 1677670"/>
              <a:gd name="connsiteX24" fmla="*/ 860425 w 1551305"/>
              <a:gd name="connsiteY24" fmla="*/ 1405890 h 1677670"/>
              <a:gd name="connsiteX25" fmla="*/ 757555 w 1551305"/>
              <a:gd name="connsiteY25" fmla="*/ 1417320 h 1677670"/>
              <a:gd name="connsiteX0" fmla="*/ 757555 w 1551305"/>
              <a:gd name="connsiteY0" fmla="*/ 1417320 h 1739900"/>
              <a:gd name="connsiteX1" fmla="*/ 270510 w 1551305"/>
              <a:gd name="connsiteY1" fmla="*/ 1739900 h 1739900"/>
              <a:gd name="connsiteX2" fmla="*/ 43180 w 1551305"/>
              <a:gd name="connsiteY2" fmla="*/ 1677670 h 1739900"/>
              <a:gd name="connsiteX3" fmla="*/ 1905 w 1551305"/>
              <a:gd name="connsiteY3" fmla="*/ 1513840 h 1739900"/>
              <a:gd name="connsiteX4" fmla="*/ 0 w 1551305"/>
              <a:gd name="connsiteY4" fmla="*/ 1398270 h 1739900"/>
              <a:gd name="connsiteX5" fmla="*/ 6985 w 1551305"/>
              <a:gd name="connsiteY5" fmla="*/ 1197610 h 1739900"/>
              <a:gd name="connsiteX6" fmla="*/ 28575 w 1551305"/>
              <a:gd name="connsiteY6" fmla="*/ 998220 h 1739900"/>
              <a:gd name="connsiteX7" fmla="*/ 111760 w 1551305"/>
              <a:gd name="connsiteY7" fmla="*/ 727075 h 1739900"/>
              <a:gd name="connsiteX8" fmla="*/ 201930 w 1551305"/>
              <a:gd name="connsiteY8" fmla="*/ 550545 h 1739900"/>
              <a:gd name="connsiteX9" fmla="*/ 299085 w 1551305"/>
              <a:gd name="connsiteY9" fmla="*/ 417195 h 1739900"/>
              <a:gd name="connsiteX10" fmla="*/ 438150 w 1551305"/>
              <a:gd name="connsiteY10" fmla="*/ 240030 h 1739900"/>
              <a:gd name="connsiteX11" fmla="*/ 617855 w 1551305"/>
              <a:gd name="connsiteY11" fmla="*/ 92710 h 1739900"/>
              <a:gd name="connsiteX12" fmla="*/ 761365 w 1551305"/>
              <a:gd name="connsiteY12" fmla="*/ 0 h 1739900"/>
              <a:gd name="connsiteX13" fmla="*/ 857885 w 1551305"/>
              <a:gd name="connsiteY13" fmla="*/ 63500 h 1739900"/>
              <a:gd name="connsiteX14" fmla="*/ 979170 w 1551305"/>
              <a:gd name="connsiteY14" fmla="*/ 147320 h 1739900"/>
              <a:gd name="connsiteX15" fmla="*/ 1120775 w 1551305"/>
              <a:gd name="connsiteY15" fmla="*/ 272415 h 1739900"/>
              <a:gd name="connsiteX16" fmla="*/ 1225550 w 1551305"/>
              <a:gd name="connsiteY16" fmla="*/ 400050 h 1739900"/>
              <a:gd name="connsiteX17" fmla="*/ 1342390 w 1551305"/>
              <a:gd name="connsiteY17" fmla="*/ 582295 h 1739900"/>
              <a:gd name="connsiteX18" fmla="*/ 1423670 w 1551305"/>
              <a:gd name="connsiteY18" fmla="*/ 739775 h 1739900"/>
              <a:gd name="connsiteX19" fmla="*/ 1503045 w 1551305"/>
              <a:gd name="connsiteY19" fmla="*/ 989330 h 1739900"/>
              <a:gd name="connsiteX20" fmla="*/ 1551305 w 1551305"/>
              <a:gd name="connsiteY20" fmla="*/ 1242060 h 1739900"/>
              <a:gd name="connsiteX21" fmla="*/ 1540394 w 1551305"/>
              <a:gd name="connsiteY21" fmla="*/ 1518111 h 1739900"/>
              <a:gd name="connsiteX22" fmla="*/ 1237615 w 1551305"/>
              <a:gd name="connsiteY22" fmla="*/ 1295400 h 1739900"/>
              <a:gd name="connsiteX23" fmla="*/ 1028065 w 1551305"/>
              <a:gd name="connsiteY23" fmla="*/ 1369695 h 1739900"/>
              <a:gd name="connsiteX24" fmla="*/ 860425 w 1551305"/>
              <a:gd name="connsiteY24" fmla="*/ 1405890 h 1739900"/>
              <a:gd name="connsiteX25" fmla="*/ 757555 w 1551305"/>
              <a:gd name="connsiteY25" fmla="*/ 1417320 h 1739900"/>
              <a:gd name="connsiteX0" fmla="*/ 548005 w 1551305"/>
              <a:gd name="connsiteY0" fmla="*/ 1766570 h 1766570"/>
              <a:gd name="connsiteX1" fmla="*/ 270510 w 1551305"/>
              <a:gd name="connsiteY1" fmla="*/ 1739900 h 1766570"/>
              <a:gd name="connsiteX2" fmla="*/ 43180 w 1551305"/>
              <a:gd name="connsiteY2" fmla="*/ 1677670 h 1766570"/>
              <a:gd name="connsiteX3" fmla="*/ 1905 w 1551305"/>
              <a:gd name="connsiteY3" fmla="*/ 1513840 h 1766570"/>
              <a:gd name="connsiteX4" fmla="*/ 0 w 1551305"/>
              <a:gd name="connsiteY4" fmla="*/ 1398270 h 1766570"/>
              <a:gd name="connsiteX5" fmla="*/ 6985 w 1551305"/>
              <a:gd name="connsiteY5" fmla="*/ 1197610 h 1766570"/>
              <a:gd name="connsiteX6" fmla="*/ 28575 w 1551305"/>
              <a:gd name="connsiteY6" fmla="*/ 998220 h 1766570"/>
              <a:gd name="connsiteX7" fmla="*/ 111760 w 1551305"/>
              <a:gd name="connsiteY7" fmla="*/ 727075 h 1766570"/>
              <a:gd name="connsiteX8" fmla="*/ 201930 w 1551305"/>
              <a:gd name="connsiteY8" fmla="*/ 550545 h 1766570"/>
              <a:gd name="connsiteX9" fmla="*/ 299085 w 1551305"/>
              <a:gd name="connsiteY9" fmla="*/ 417195 h 1766570"/>
              <a:gd name="connsiteX10" fmla="*/ 438150 w 1551305"/>
              <a:gd name="connsiteY10" fmla="*/ 240030 h 1766570"/>
              <a:gd name="connsiteX11" fmla="*/ 617855 w 1551305"/>
              <a:gd name="connsiteY11" fmla="*/ 92710 h 1766570"/>
              <a:gd name="connsiteX12" fmla="*/ 761365 w 1551305"/>
              <a:gd name="connsiteY12" fmla="*/ 0 h 1766570"/>
              <a:gd name="connsiteX13" fmla="*/ 857885 w 1551305"/>
              <a:gd name="connsiteY13" fmla="*/ 63500 h 1766570"/>
              <a:gd name="connsiteX14" fmla="*/ 979170 w 1551305"/>
              <a:gd name="connsiteY14" fmla="*/ 147320 h 1766570"/>
              <a:gd name="connsiteX15" fmla="*/ 1120775 w 1551305"/>
              <a:gd name="connsiteY15" fmla="*/ 272415 h 1766570"/>
              <a:gd name="connsiteX16" fmla="*/ 1225550 w 1551305"/>
              <a:gd name="connsiteY16" fmla="*/ 400050 h 1766570"/>
              <a:gd name="connsiteX17" fmla="*/ 1342390 w 1551305"/>
              <a:gd name="connsiteY17" fmla="*/ 582295 h 1766570"/>
              <a:gd name="connsiteX18" fmla="*/ 1423670 w 1551305"/>
              <a:gd name="connsiteY18" fmla="*/ 739775 h 1766570"/>
              <a:gd name="connsiteX19" fmla="*/ 1503045 w 1551305"/>
              <a:gd name="connsiteY19" fmla="*/ 989330 h 1766570"/>
              <a:gd name="connsiteX20" fmla="*/ 1551305 w 1551305"/>
              <a:gd name="connsiteY20" fmla="*/ 1242060 h 1766570"/>
              <a:gd name="connsiteX21" fmla="*/ 1540394 w 1551305"/>
              <a:gd name="connsiteY21" fmla="*/ 1518111 h 1766570"/>
              <a:gd name="connsiteX22" fmla="*/ 1237615 w 1551305"/>
              <a:gd name="connsiteY22" fmla="*/ 1295400 h 1766570"/>
              <a:gd name="connsiteX23" fmla="*/ 1028065 w 1551305"/>
              <a:gd name="connsiteY23" fmla="*/ 1369695 h 1766570"/>
              <a:gd name="connsiteX24" fmla="*/ 860425 w 1551305"/>
              <a:gd name="connsiteY24" fmla="*/ 1405890 h 1766570"/>
              <a:gd name="connsiteX25" fmla="*/ 548005 w 1551305"/>
              <a:gd name="connsiteY25" fmla="*/ 1766570 h 1766570"/>
              <a:gd name="connsiteX0" fmla="*/ 548005 w 1551305"/>
              <a:gd name="connsiteY0" fmla="*/ 1766570 h 1766570"/>
              <a:gd name="connsiteX1" fmla="*/ 270510 w 1551305"/>
              <a:gd name="connsiteY1" fmla="*/ 1739900 h 1766570"/>
              <a:gd name="connsiteX2" fmla="*/ 43180 w 1551305"/>
              <a:gd name="connsiteY2" fmla="*/ 1677670 h 1766570"/>
              <a:gd name="connsiteX3" fmla="*/ 1905 w 1551305"/>
              <a:gd name="connsiteY3" fmla="*/ 1513840 h 1766570"/>
              <a:gd name="connsiteX4" fmla="*/ 0 w 1551305"/>
              <a:gd name="connsiteY4" fmla="*/ 1398270 h 1766570"/>
              <a:gd name="connsiteX5" fmla="*/ 6985 w 1551305"/>
              <a:gd name="connsiteY5" fmla="*/ 1197610 h 1766570"/>
              <a:gd name="connsiteX6" fmla="*/ 28575 w 1551305"/>
              <a:gd name="connsiteY6" fmla="*/ 998220 h 1766570"/>
              <a:gd name="connsiteX7" fmla="*/ 111760 w 1551305"/>
              <a:gd name="connsiteY7" fmla="*/ 727075 h 1766570"/>
              <a:gd name="connsiteX8" fmla="*/ 201930 w 1551305"/>
              <a:gd name="connsiteY8" fmla="*/ 550545 h 1766570"/>
              <a:gd name="connsiteX9" fmla="*/ 299085 w 1551305"/>
              <a:gd name="connsiteY9" fmla="*/ 417195 h 1766570"/>
              <a:gd name="connsiteX10" fmla="*/ 438150 w 1551305"/>
              <a:gd name="connsiteY10" fmla="*/ 240030 h 1766570"/>
              <a:gd name="connsiteX11" fmla="*/ 617855 w 1551305"/>
              <a:gd name="connsiteY11" fmla="*/ 92710 h 1766570"/>
              <a:gd name="connsiteX12" fmla="*/ 761365 w 1551305"/>
              <a:gd name="connsiteY12" fmla="*/ 0 h 1766570"/>
              <a:gd name="connsiteX13" fmla="*/ 857885 w 1551305"/>
              <a:gd name="connsiteY13" fmla="*/ 63500 h 1766570"/>
              <a:gd name="connsiteX14" fmla="*/ 979170 w 1551305"/>
              <a:gd name="connsiteY14" fmla="*/ 147320 h 1766570"/>
              <a:gd name="connsiteX15" fmla="*/ 1120775 w 1551305"/>
              <a:gd name="connsiteY15" fmla="*/ 272415 h 1766570"/>
              <a:gd name="connsiteX16" fmla="*/ 1225550 w 1551305"/>
              <a:gd name="connsiteY16" fmla="*/ 400050 h 1766570"/>
              <a:gd name="connsiteX17" fmla="*/ 1342390 w 1551305"/>
              <a:gd name="connsiteY17" fmla="*/ 582295 h 1766570"/>
              <a:gd name="connsiteX18" fmla="*/ 1423670 w 1551305"/>
              <a:gd name="connsiteY18" fmla="*/ 739775 h 1766570"/>
              <a:gd name="connsiteX19" fmla="*/ 1503045 w 1551305"/>
              <a:gd name="connsiteY19" fmla="*/ 989330 h 1766570"/>
              <a:gd name="connsiteX20" fmla="*/ 1551305 w 1551305"/>
              <a:gd name="connsiteY20" fmla="*/ 1242060 h 1766570"/>
              <a:gd name="connsiteX21" fmla="*/ 1540394 w 1551305"/>
              <a:gd name="connsiteY21" fmla="*/ 1518111 h 1766570"/>
              <a:gd name="connsiteX22" fmla="*/ 1237615 w 1551305"/>
              <a:gd name="connsiteY22" fmla="*/ 1295400 h 1766570"/>
              <a:gd name="connsiteX23" fmla="*/ 1028065 w 1551305"/>
              <a:gd name="connsiteY23" fmla="*/ 1369695 h 1766570"/>
              <a:gd name="connsiteX24" fmla="*/ 781050 w 1551305"/>
              <a:gd name="connsiteY24" fmla="*/ 1717040 h 1766570"/>
              <a:gd name="connsiteX25" fmla="*/ 548005 w 1551305"/>
              <a:gd name="connsiteY25" fmla="*/ 1766570 h 1766570"/>
              <a:gd name="connsiteX0" fmla="*/ 548005 w 1551305"/>
              <a:gd name="connsiteY0" fmla="*/ 1766570 h 1767840"/>
              <a:gd name="connsiteX1" fmla="*/ 270510 w 1551305"/>
              <a:gd name="connsiteY1" fmla="*/ 1739900 h 1767840"/>
              <a:gd name="connsiteX2" fmla="*/ 43180 w 1551305"/>
              <a:gd name="connsiteY2" fmla="*/ 1677670 h 1767840"/>
              <a:gd name="connsiteX3" fmla="*/ 1905 w 1551305"/>
              <a:gd name="connsiteY3" fmla="*/ 1513840 h 1767840"/>
              <a:gd name="connsiteX4" fmla="*/ 0 w 1551305"/>
              <a:gd name="connsiteY4" fmla="*/ 1398270 h 1767840"/>
              <a:gd name="connsiteX5" fmla="*/ 6985 w 1551305"/>
              <a:gd name="connsiteY5" fmla="*/ 1197610 h 1767840"/>
              <a:gd name="connsiteX6" fmla="*/ 28575 w 1551305"/>
              <a:gd name="connsiteY6" fmla="*/ 998220 h 1767840"/>
              <a:gd name="connsiteX7" fmla="*/ 111760 w 1551305"/>
              <a:gd name="connsiteY7" fmla="*/ 727075 h 1767840"/>
              <a:gd name="connsiteX8" fmla="*/ 201930 w 1551305"/>
              <a:gd name="connsiteY8" fmla="*/ 550545 h 1767840"/>
              <a:gd name="connsiteX9" fmla="*/ 299085 w 1551305"/>
              <a:gd name="connsiteY9" fmla="*/ 417195 h 1767840"/>
              <a:gd name="connsiteX10" fmla="*/ 438150 w 1551305"/>
              <a:gd name="connsiteY10" fmla="*/ 240030 h 1767840"/>
              <a:gd name="connsiteX11" fmla="*/ 617855 w 1551305"/>
              <a:gd name="connsiteY11" fmla="*/ 92710 h 1767840"/>
              <a:gd name="connsiteX12" fmla="*/ 761365 w 1551305"/>
              <a:gd name="connsiteY12" fmla="*/ 0 h 1767840"/>
              <a:gd name="connsiteX13" fmla="*/ 857885 w 1551305"/>
              <a:gd name="connsiteY13" fmla="*/ 63500 h 1767840"/>
              <a:gd name="connsiteX14" fmla="*/ 979170 w 1551305"/>
              <a:gd name="connsiteY14" fmla="*/ 147320 h 1767840"/>
              <a:gd name="connsiteX15" fmla="*/ 1120775 w 1551305"/>
              <a:gd name="connsiteY15" fmla="*/ 272415 h 1767840"/>
              <a:gd name="connsiteX16" fmla="*/ 1225550 w 1551305"/>
              <a:gd name="connsiteY16" fmla="*/ 400050 h 1767840"/>
              <a:gd name="connsiteX17" fmla="*/ 1342390 w 1551305"/>
              <a:gd name="connsiteY17" fmla="*/ 582295 h 1767840"/>
              <a:gd name="connsiteX18" fmla="*/ 1423670 w 1551305"/>
              <a:gd name="connsiteY18" fmla="*/ 739775 h 1767840"/>
              <a:gd name="connsiteX19" fmla="*/ 1503045 w 1551305"/>
              <a:gd name="connsiteY19" fmla="*/ 989330 h 1767840"/>
              <a:gd name="connsiteX20" fmla="*/ 1551305 w 1551305"/>
              <a:gd name="connsiteY20" fmla="*/ 1242060 h 1767840"/>
              <a:gd name="connsiteX21" fmla="*/ 1540394 w 1551305"/>
              <a:gd name="connsiteY21" fmla="*/ 1518111 h 1767840"/>
              <a:gd name="connsiteX22" fmla="*/ 1237615 w 1551305"/>
              <a:gd name="connsiteY22" fmla="*/ 1295400 h 1767840"/>
              <a:gd name="connsiteX23" fmla="*/ 1028065 w 1551305"/>
              <a:gd name="connsiteY23" fmla="*/ 1369695 h 1767840"/>
              <a:gd name="connsiteX24" fmla="*/ 819150 w 1551305"/>
              <a:gd name="connsiteY24" fmla="*/ 1767840 h 1767840"/>
              <a:gd name="connsiteX25" fmla="*/ 548005 w 1551305"/>
              <a:gd name="connsiteY25" fmla="*/ 1766570 h 1767840"/>
              <a:gd name="connsiteX0" fmla="*/ 548005 w 1551305"/>
              <a:gd name="connsiteY0" fmla="*/ 1766570 h 1767840"/>
              <a:gd name="connsiteX1" fmla="*/ 270510 w 1551305"/>
              <a:gd name="connsiteY1" fmla="*/ 1739900 h 1767840"/>
              <a:gd name="connsiteX2" fmla="*/ 43180 w 1551305"/>
              <a:gd name="connsiteY2" fmla="*/ 1677670 h 1767840"/>
              <a:gd name="connsiteX3" fmla="*/ 1905 w 1551305"/>
              <a:gd name="connsiteY3" fmla="*/ 1513840 h 1767840"/>
              <a:gd name="connsiteX4" fmla="*/ 0 w 1551305"/>
              <a:gd name="connsiteY4" fmla="*/ 1398270 h 1767840"/>
              <a:gd name="connsiteX5" fmla="*/ 6985 w 1551305"/>
              <a:gd name="connsiteY5" fmla="*/ 1197610 h 1767840"/>
              <a:gd name="connsiteX6" fmla="*/ 28575 w 1551305"/>
              <a:gd name="connsiteY6" fmla="*/ 998220 h 1767840"/>
              <a:gd name="connsiteX7" fmla="*/ 111760 w 1551305"/>
              <a:gd name="connsiteY7" fmla="*/ 727075 h 1767840"/>
              <a:gd name="connsiteX8" fmla="*/ 201930 w 1551305"/>
              <a:gd name="connsiteY8" fmla="*/ 550545 h 1767840"/>
              <a:gd name="connsiteX9" fmla="*/ 299085 w 1551305"/>
              <a:gd name="connsiteY9" fmla="*/ 417195 h 1767840"/>
              <a:gd name="connsiteX10" fmla="*/ 438150 w 1551305"/>
              <a:gd name="connsiteY10" fmla="*/ 240030 h 1767840"/>
              <a:gd name="connsiteX11" fmla="*/ 617855 w 1551305"/>
              <a:gd name="connsiteY11" fmla="*/ 92710 h 1767840"/>
              <a:gd name="connsiteX12" fmla="*/ 761365 w 1551305"/>
              <a:gd name="connsiteY12" fmla="*/ 0 h 1767840"/>
              <a:gd name="connsiteX13" fmla="*/ 857885 w 1551305"/>
              <a:gd name="connsiteY13" fmla="*/ 63500 h 1767840"/>
              <a:gd name="connsiteX14" fmla="*/ 979170 w 1551305"/>
              <a:gd name="connsiteY14" fmla="*/ 147320 h 1767840"/>
              <a:gd name="connsiteX15" fmla="*/ 1120775 w 1551305"/>
              <a:gd name="connsiteY15" fmla="*/ 272415 h 1767840"/>
              <a:gd name="connsiteX16" fmla="*/ 1225550 w 1551305"/>
              <a:gd name="connsiteY16" fmla="*/ 400050 h 1767840"/>
              <a:gd name="connsiteX17" fmla="*/ 1342390 w 1551305"/>
              <a:gd name="connsiteY17" fmla="*/ 582295 h 1767840"/>
              <a:gd name="connsiteX18" fmla="*/ 1423670 w 1551305"/>
              <a:gd name="connsiteY18" fmla="*/ 739775 h 1767840"/>
              <a:gd name="connsiteX19" fmla="*/ 1503045 w 1551305"/>
              <a:gd name="connsiteY19" fmla="*/ 989330 h 1767840"/>
              <a:gd name="connsiteX20" fmla="*/ 1551305 w 1551305"/>
              <a:gd name="connsiteY20" fmla="*/ 1242060 h 1767840"/>
              <a:gd name="connsiteX21" fmla="*/ 1540394 w 1551305"/>
              <a:gd name="connsiteY21" fmla="*/ 1518111 h 1767840"/>
              <a:gd name="connsiteX22" fmla="*/ 1237615 w 1551305"/>
              <a:gd name="connsiteY22" fmla="*/ 1295400 h 1767840"/>
              <a:gd name="connsiteX23" fmla="*/ 1151890 w 1551305"/>
              <a:gd name="connsiteY23" fmla="*/ 1706245 h 1767840"/>
              <a:gd name="connsiteX24" fmla="*/ 819150 w 1551305"/>
              <a:gd name="connsiteY24" fmla="*/ 1767840 h 1767840"/>
              <a:gd name="connsiteX25" fmla="*/ 548005 w 1551305"/>
              <a:gd name="connsiteY25" fmla="*/ 1766570 h 1767840"/>
              <a:gd name="connsiteX0" fmla="*/ 548005 w 1551305"/>
              <a:gd name="connsiteY0" fmla="*/ 1766570 h 1767840"/>
              <a:gd name="connsiteX1" fmla="*/ 270510 w 1551305"/>
              <a:gd name="connsiteY1" fmla="*/ 1739900 h 1767840"/>
              <a:gd name="connsiteX2" fmla="*/ 43180 w 1551305"/>
              <a:gd name="connsiteY2" fmla="*/ 1677670 h 1767840"/>
              <a:gd name="connsiteX3" fmla="*/ 1905 w 1551305"/>
              <a:gd name="connsiteY3" fmla="*/ 1513840 h 1767840"/>
              <a:gd name="connsiteX4" fmla="*/ 0 w 1551305"/>
              <a:gd name="connsiteY4" fmla="*/ 1398270 h 1767840"/>
              <a:gd name="connsiteX5" fmla="*/ 6985 w 1551305"/>
              <a:gd name="connsiteY5" fmla="*/ 1197610 h 1767840"/>
              <a:gd name="connsiteX6" fmla="*/ 28575 w 1551305"/>
              <a:gd name="connsiteY6" fmla="*/ 998220 h 1767840"/>
              <a:gd name="connsiteX7" fmla="*/ 111760 w 1551305"/>
              <a:gd name="connsiteY7" fmla="*/ 727075 h 1767840"/>
              <a:gd name="connsiteX8" fmla="*/ 201930 w 1551305"/>
              <a:gd name="connsiteY8" fmla="*/ 550545 h 1767840"/>
              <a:gd name="connsiteX9" fmla="*/ 299085 w 1551305"/>
              <a:gd name="connsiteY9" fmla="*/ 417195 h 1767840"/>
              <a:gd name="connsiteX10" fmla="*/ 438150 w 1551305"/>
              <a:gd name="connsiteY10" fmla="*/ 240030 h 1767840"/>
              <a:gd name="connsiteX11" fmla="*/ 617855 w 1551305"/>
              <a:gd name="connsiteY11" fmla="*/ 92710 h 1767840"/>
              <a:gd name="connsiteX12" fmla="*/ 761365 w 1551305"/>
              <a:gd name="connsiteY12" fmla="*/ 0 h 1767840"/>
              <a:gd name="connsiteX13" fmla="*/ 857885 w 1551305"/>
              <a:gd name="connsiteY13" fmla="*/ 63500 h 1767840"/>
              <a:gd name="connsiteX14" fmla="*/ 979170 w 1551305"/>
              <a:gd name="connsiteY14" fmla="*/ 147320 h 1767840"/>
              <a:gd name="connsiteX15" fmla="*/ 1120775 w 1551305"/>
              <a:gd name="connsiteY15" fmla="*/ 272415 h 1767840"/>
              <a:gd name="connsiteX16" fmla="*/ 1225550 w 1551305"/>
              <a:gd name="connsiteY16" fmla="*/ 400050 h 1767840"/>
              <a:gd name="connsiteX17" fmla="*/ 1342390 w 1551305"/>
              <a:gd name="connsiteY17" fmla="*/ 582295 h 1767840"/>
              <a:gd name="connsiteX18" fmla="*/ 1423670 w 1551305"/>
              <a:gd name="connsiteY18" fmla="*/ 739775 h 1767840"/>
              <a:gd name="connsiteX19" fmla="*/ 1503045 w 1551305"/>
              <a:gd name="connsiteY19" fmla="*/ 989330 h 1767840"/>
              <a:gd name="connsiteX20" fmla="*/ 1551305 w 1551305"/>
              <a:gd name="connsiteY20" fmla="*/ 1242060 h 1767840"/>
              <a:gd name="connsiteX21" fmla="*/ 1540394 w 1551305"/>
              <a:gd name="connsiteY21" fmla="*/ 1518111 h 1767840"/>
              <a:gd name="connsiteX22" fmla="*/ 1380490 w 1551305"/>
              <a:gd name="connsiteY22" fmla="*/ 1612900 h 1767840"/>
              <a:gd name="connsiteX23" fmla="*/ 1151890 w 1551305"/>
              <a:gd name="connsiteY23" fmla="*/ 1706245 h 1767840"/>
              <a:gd name="connsiteX24" fmla="*/ 819150 w 1551305"/>
              <a:gd name="connsiteY24" fmla="*/ 1767840 h 1767840"/>
              <a:gd name="connsiteX25" fmla="*/ 548005 w 1551305"/>
              <a:gd name="connsiteY25" fmla="*/ 1766570 h 176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51305" h="1767840">
                <a:moveTo>
                  <a:pt x="548005" y="1766570"/>
                </a:moveTo>
                <a:lnTo>
                  <a:pt x="270510" y="1739900"/>
                </a:lnTo>
                <a:lnTo>
                  <a:pt x="43180" y="1677670"/>
                </a:lnTo>
                <a:lnTo>
                  <a:pt x="1905" y="1513840"/>
                </a:lnTo>
                <a:lnTo>
                  <a:pt x="0" y="1398270"/>
                </a:lnTo>
                <a:lnTo>
                  <a:pt x="6985" y="1197610"/>
                </a:lnTo>
                <a:lnTo>
                  <a:pt x="28575" y="998220"/>
                </a:lnTo>
                <a:lnTo>
                  <a:pt x="111760" y="727075"/>
                </a:lnTo>
                <a:lnTo>
                  <a:pt x="201930" y="550545"/>
                </a:lnTo>
                <a:lnTo>
                  <a:pt x="299085" y="417195"/>
                </a:lnTo>
                <a:lnTo>
                  <a:pt x="438150" y="240030"/>
                </a:lnTo>
                <a:lnTo>
                  <a:pt x="617855" y="92710"/>
                </a:lnTo>
                <a:lnTo>
                  <a:pt x="761365" y="0"/>
                </a:lnTo>
                <a:lnTo>
                  <a:pt x="857885" y="63500"/>
                </a:lnTo>
                <a:lnTo>
                  <a:pt x="979170" y="147320"/>
                </a:lnTo>
                <a:lnTo>
                  <a:pt x="1120775" y="272415"/>
                </a:lnTo>
                <a:lnTo>
                  <a:pt x="1225550" y="400050"/>
                </a:lnTo>
                <a:lnTo>
                  <a:pt x="1342390" y="582295"/>
                </a:lnTo>
                <a:lnTo>
                  <a:pt x="1423670" y="739775"/>
                </a:lnTo>
                <a:lnTo>
                  <a:pt x="1503045" y="989330"/>
                </a:lnTo>
                <a:lnTo>
                  <a:pt x="1551305" y="1242060"/>
                </a:lnTo>
                <a:lnTo>
                  <a:pt x="1540394" y="1518111"/>
                </a:lnTo>
                <a:lnTo>
                  <a:pt x="1380490" y="1612900"/>
                </a:lnTo>
                <a:lnTo>
                  <a:pt x="1151890" y="1706245"/>
                </a:lnTo>
                <a:lnTo>
                  <a:pt x="819150" y="1767840"/>
                </a:lnTo>
                <a:lnTo>
                  <a:pt x="548005" y="176657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a:spLocks noChangeAspect="1"/>
          </p:cNvSpPr>
          <p:nvPr/>
        </p:nvSpPr>
        <p:spPr>
          <a:xfrm>
            <a:off x="2851150" y="593725"/>
            <a:ext cx="3383280" cy="316301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8" name="Oval 7"/>
          <p:cNvSpPr>
            <a:spLocks noChangeAspect="1"/>
          </p:cNvSpPr>
          <p:nvPr/>
        </p:nvSpPr>
        <p:spPr>
          <a:xfrm>
            <a:off x="3917950" y="1727200"/>
            <a:ext cx="3383280" cy="316301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9" name="Oval 8"/>
          <p:cNvSpPr>
            <a:spLocks noChangeAspect="1"/>
          </p:cNvSpPr>
          <p:nvPr/>
        </p:nvSpPr>
        <p:spPr>
          <a:xfrm>
            <a:off x="2089150" y="1736725"/>
            <a:ext cx="3383280" cy="316301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0" name="TextBox 9"/>
          <p:cNvSpPr txBox="1"/>
          <p:nvPr/>
        </p:nvSpPr>
        <p:spPr>
          <a:xfrm>
            <a:off x="4019550" y="891892"/>
            <a:ext cx="1255921" cy="707886"/>
          </a:xfrm>
          <a:prstGeom prst="rect">
            <a:avLst/>
          </a:prstGeom>
          <a:noFill/>
        </p:spPr>
        <p:txBody>
          <a:bodyPr wrap="none" rtlCol="0">
            <a:spAutoFit/>
          </a:bodyPr>
          <a:lstStyle/>
          <a:p>
            <a:r>
              <a:rPr lang="en-US" sz="2000" dirty="0"/>
              <a:t>Technical</a:t>
            </a:r>
          </a:p>
          <a:p>
            <a:r>
              <a:rPr lang="en-US" sz="2000" dirty="0"/>
              <a:t>Analyses</a:t>
            </a:r>
          </a:p>
        </p:txBody>
      </p:sp>
      <p:sp>
        <p:nvSpPr>
          <p:cNvPr id="11" name="TextBox 10"/>
          <p:cNvSpPr txBox="1"/>
          <p:nvPr/>
        </p:nvSpPr>
        <p:spPr>
          <a:xfrm>
            <a:off x="5853342" y="3307813"/>
            <a:ext cx="1106585" cy="1015663"/>
          </a:xfrm>
          <a:prstGeom prst="rect">
            <a:avLst/>
          </a:prstGeom>
          <a:noFill/>
        </p:spPr>
        <p:txBody>
          <a:bodyPr wrap="none" rtlCol="0">
            <a:spAutoFit/>
          </a:bodyPr>
          <a:lstStyle/>
          <a:p>
            <a:r>
              <a:rPr lang="en-US" sz="2000" dirty="0"/>
              <a:t>Value of</a:t>
            </a:r>
            <a:br>
              <a:rPr lang="en-US" sz="2000" dirty="0"/>
            </a:br>
            <a:r>
              <a:rPr lang="en-US" sz="2000" dirty="0"/>
              <a:t>Project </a:t>
            </a:r>
            <a:br>
              <a:rPr lang="en-US" sz="2000" dirty="0"/>
            </a:br>
            <a:r>
              <a:rPr lang="en-US" sz="2000" dirty="0"/>
              <a:t>Outputs</a:t>
            </a:r>
          </a:p>
        </p:txBody>
      </p:sp>
      <p:sp>
        <p:nvSpPr>
          <p:cNvPr id="12" name="TextBox 11"/>
          <p:cNvSpPr txBox="1"/>
          <p:nvPr/>
        </p:nvSpPr>
        <p:spPr>
          <a:xfrm>
            <a:off x="2314221" y="3327452"/>
            <a:ext cx="1396536" cy="1015663"/>
          </a:xfrm>
          <a:prstGeom prst="rect">
            <a:avLst/>
          </a:prstGeom>
          <a:noFill/>
        </p:spPr>
        <p:txBody>
          <a:bodyPr wrap="none" rtlCol="0">
            <a:spAutoFit/>
          </a:bodyPr>
          <a:lstStyle/>
          <a:p>
            <a:r>
              <a:rPr lang="en-US" sz="2000" dirty="0"/>
              <a:t>USACE</a:t>
            </a:r>
            <a:br>
              <a:rPr lang="en-US" sz="2000" dirty="0"/>
            </a:br>
            <a:r>
              <a:rPr lang="en-US" sz="2000" dirty="0"/>
              <a:t>Authorities</a:t>
            </a:r>
            <a:br>
              <a:rPr lang="en-US" sz="2000" dirty="0"/>
            </a:br>
            <a:r>
              <a:rPr lang="en-US" sz="2000" dirty="0"/>
              <a:t>&amp; Policies</a:t>
            </a:r>
          </a:p>
        </p:txBody>
      </p:sp>
      <p:sp>
        <p:nvSpPr>
          <p:cNvPr id="13" name="TextBox 12"/>
          <p:cNvSpPr txBox="1"/>
          <p:nvPr/>
        </p:nvSpPr>
        <p:spPr>
          <a:xfrm>
            <a:off x="981762" y="4357062"/>
            <a:ext cx="1810111" cy="707886"/>
          </a:xfrm>
          <a:prstGeom prst="rect">
            <a:avLst/>
          </a:prstGeom>
          <a:noFill/>
        </p:spPr>
        <p:txBody>
          <a:bodyPr wrap="none" rtlCol="0">
            <a:spAutoFit/>
          </a:bodyPr>
          <a:lstStyle/>
          <a:p>
            <a:r>
              <a:rPr lang="en-US" sz="2000" dirty="0"/>
              <a:t>Congress &amp;</a:t>
            </a:r>
          </a:p>
          <a:p>
            <a:r>
              <a:rPr lang="en-US" sz="2000" dirty="0"/>
              <a:t>Administration</a:t>
            </a:r>
          </a:p>
        </p:txBody>
      </p:sp>
      <p:sp>
        <p:nvSpPr>
          <p:cNvPr id="14" name="TextBox 13"/>
          <p:cNvSpPr txBox="1"/>
          <p:nvPr/>
        </p:nvSpPr>
        <p:spPr>
          <a:xfrm>
            <a:off x="6686159" y="4510950"/>
            <a:ext cx="1681871" cy="400110"/>
          </a:xfrm>
          <a:prstGeom prst="rect">
            <a:avLst/>
          </a:prstGeom>
          <a:noFill/>
        </p:spPr>
        <p:txBody>
          <a:bodyPr wrap="none" rtlCol="0">
            <a:spAutoFit/>
          </a:bodyPr>
          <a:lstStyle/>
          <a:p>
            <a:r>
              <a:rPr lang="en-US" sz="2000" dirty="0"/>
              <a:t>Stakeholders</a:t>
            </a:r>
          </a:p>
        </p:txBody>
      </p:sp>
      <p:sp>
        <p:nvSpPr>
          <p:cNvPr id="15" name="Oval 14"/>
          <p:cNvSpPr>
            <a:spLocks noChangeAspect="1"/>
          </p:cNvSpPr>
          <p:nvPr/>
        </p:nvSpPr>
        <p:spPr>
          <a:xfrm>
            <a:off x="687692" y="2938078"/>
            <a:ext cx="3017520" cy="2837968"/>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6" name="Oval 15"/>
          <p:cNvSpPr/>
          <p:nvPr/>
        </p:nvSpPr>
        <p:spPr>
          <a:xfrm>
            <a:off x="5488367" y="2875383"/>
            <a:ext cx="3043462" cy="2789238"/>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7" name="TextBox 16"/>
          <p:cNvSpPr txBox="1"/>
          <p:nvPr/>
        </p:nvSpPr>
        <p:spPr>
          <a:xfrm>
            <a:off x="3882962" y="2782852"/>
            <a:ext cx="1598515" cy="707886"/>
          </a:xfrm>
          <a:prstGeom prst="rect">
            <a:avLst/>
          </a:prstGeom>
          <a:noFill/>
        </p:spPr>
        <p:txBody>
          <a:bodyPr wrap="none" rtlCol="0">
            <a:spAutoFit/>
          </a:bodyPr>
          <a:lstStyle/>
          <a:p>
            <a:pPr algn="ctr"/>
            <a:r>
              <a:rPr lang="en-US" sz="2000" dirty="0"/>
              <a:t>Reallocation</a:t>
            </a:r>
            <a:br>
              <a:rPr lang="en-US" sz="2000" dirty="0"/>
            </a:br>
            <a:r>
              <a:rPr lang="en-US" sz="2000" dirty="0"/>
              <a:t>Decision?</a:t>
            </a:r>
          </a:p>
        </p:txBody>
      </p:sp>
    </p:spTree>
    <p:extLst>
      <p:ext uri="{BB962C8B-B14F-4D97-AF65-F5344CB8AC3E}">
        <p14:creationId xmlns:p14="http://schemas.microsoft.com/office/powerpoint/2010/main" val="272894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we’ve been</a:t>
            </a:r>
          </a:p>
        </p:txBody>
      </p:sp>
      <p:sp>
        <p:nvSpPr>
          <p:cNvPr id="3" name="Content Placeholder 2"/>
          <p:cNvSpPr>
            <a:spLocks noGrp="1"/>
          </p:cNvSpPr>
          <p:nvPr>
            <p:ph idx="1"/>
          </p:nvPr>
        </p:nvSpPr>
        <p:spPr>
          <a:xfrm>
            <a:off x="304800" y="983095"/>
            <a:ext cx="8382000" cy="5050560"/>
          </a:xfrm>
        </p:spPr>
        <p:txBody>
          <a:bodyPr numCol="1"/>
          <a:lstStyle/>
          <a:p>
            <a:pPr marL="342900" indent="-342900">
              <a:buFont typeface="Arial" panose="020B0604020202020204" pitchFamily="34" charset="0"/>
              <a:buChar char="•"/>
            </a:pPr>
            <a:r>
              <a:rPr lang="en-US" dirty="0"/>
              <a:t>Beginning in FY 2008</a:t>
            </a:r>
          </a:p>
          <a:p>
            <a:pPr marL="857250" lvl="1" indent="-342900"/>
            <a:r>
              <a:rPr lang="en-US" dirty="0"/>
              <a:t>Collection and assessments of data related to:</a:t>
            </a:r>
          </a:p>
          <a:p>
            <a:pPr marL="1257300" lvl="2" indent="-342900"/>
            <a:r>
              <a:rPr lang="en-US" dirty="0"/>
              <a:t>Needs for water supply storage reallocation studies</a:t>
            </a:r>
          </a:p>
          <a:p>
            <a:pPr marL="1257300" lvl="2" indent="-342900"/>
            <a:r>
              <a:rPr lang="en-US" dirty="0"/>
              <a:t>Existing water supply agreements</a:t>
            </a:r>
          </a:p>
          <a:p>
            <a:pPr marL="1257300" lvl="2" indent="-342900"/>
            <a:r>
              <a:rPr lang="en-US" dirty="0"/>
              <a:t>Operational changes to Corps reservoir projects</a:t>
            </a:r>
          </a:p>
          <a:p>
            <a:pPr marL="1257300" lvl="2" indent="-342900"/>
            <a:r>
              <a:rPr lang="en-US" dirty="0"/>
              <a:t>Reservoir sedimentation</a:t>
            </a:r>
          </a:p>
          <a:p>
            <a:pPr marL="1257300" lvl="2" indent="-342900"/>
            <a:r>
              <a:rPr lang="en-US" dirty="0"/>
              <a:t>Uncertainty in future conditions affecting reservoir operations</a:t>
            </a:r>
          </a:p>
          <a:p>
            <a:pPr marL="857250" lvl="1" indent="-342900"/>
            <a:r>
              <a:rPr lang="en-US" dirty="0"/>
              <a:t>Alternatives for funding reallocation studies</a:t>
            </a:r>
          </a:p>
          <a:p>
            <a:pPr marL="342900" indent="-342900">
              <a:buFont typeface="Arial" panose="020B0604020202020204" pitchFamily="34" charset="0"/>
              <a:buChar char="•"/>
            </a:pPr>
            <a:r>
              <a:rPr lang="en-US" dirty="0"/>
              <a:t>FY 2016 Report: Status and Challenges for USACE Reservoirs</a:t>
            </a:r>
          </a:p>
          <a:p>
            <a:pPr marL="342900" indent="-342900">
              <a:buFont typeface="Arial" panose="020B0604020202020204" pitchFamily="34" charset="0"/>
              <a:buChar char="•"/>
            </a:pPr>
            <a:r>
              <a:rPr lang="en-US" dirty="0"/>
              <a:t>FY 2015 – FY 2017: initial assessments of potential reallocation studies</a:t>
            </a:r>
          </a:p>
          <a:p>
            <a:pPr marL="857250" lvl="1" indent="-342900"/>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1257300" lvl="2" indent="-342900"/>
            <a:endParaRPr lang="en-US" dirty="0"/>
          </a:p>
          <a:p>
            <a:pPr marL="342900" indent="-342900"/>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a:t>
            </a:fld>
            <a:endParaRPr lang="en-US" dirty="0"/>
          </a:p>
        </p:txBody>
      </p:sp>
    </p:spTree>
    <p:extLst>
      <p:ext uri="{BB962C8B-B14F-4D97-AF65-F5344CB8AC3E}">
        <p14:creationId xmlns:p14="http://schemas.microsoft.com/office/powerpoint/2010/main" val="241474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74637"/>
            <a:ext cx="8659091" cy="806451"/>
          </a:xfrm>
        </p:spPr>
        <p:txBody>
          <a:bodyPr/>
          <a:lstStyle/>
          <a:p>
            <a:r>
              <a:rPr lang="en-US" dirty="0"/>
              <a:t>Example Assessment of Data Product: Reservoir Storage Space in the U.S.</a:t>
            </a:r>
          </a:p>
        </p:txBody>
      </p:sp>
      <p:sp>
        <p:nvSpPr>
          <p:cNvPr id="5" name="Slide Number Placeholder 4"/>
          <p:cNvSpPr>
            <a:spLocks noGrp="1"/>
          </p:cNvSpPr>
          <p:nvPr>
            <p:ph type="sldNum" sz="quarter" idx="11"/>
          </p:nvPr>
        </p:nvSpPr>
        <p:spPr/>
        <p:txBody>
          <a:bodyPr/>
          <a:lstStyle/>
          <a:p>
            <a:fld id="{9A257827-C34C-4251-B995-96C9C233CCC8}" type="slidenum">
              <a:rPr lang="en-US" smtClean="0"/>
              <a:pPr/>
              <a:t>3</a:t>
            </a:fld>
            <a:endParaRPr lang="en-US" dirty="0"/>
          </a:p>
        </p:txBody>
      </p:sp>
      <p:pic>
        <p:nvPicPr>
          <p:cNvPr id="6" name="Picture 5"/>
          <p:cNvPicPr>
            <a:picLocks noChangeAspect="1"/>
          </p:cNvPicPr>
          <p:nvPr/>
        </p:nvPicPr>
        <p:blipFill rotWithShape="1">
          <a:blip r:embed="rId3"/>
          <a:srcRect l="5420" t="5756" r="5420" b="8522"/>
          <a:stretch/>
        </p:blipFill>
        <p:spPr>
          <a:xfrm>
            <a:off x="4742590" y="3212831"/>
            <a:ext cx="4114800" cy="2362200"/>
          </a:xfrm>
          <a:prstGeom prst="rect">
            <a:avLst/>
          </a:prstGeom>
        </p:spPr>
      </p:pic>
      <p:pic>
        <p:nvPicPr>
          <p:cNvPr id="7" name="Picture 6"/>
          <p:cNvPicPr>
            <a:picLocks noChangeAspect="1"/>
          </p:cNvPicPr>
          <p:nvPr/>
        </p:nvPicPr>
        <p:blipFill>
          <a:blip r:embed="rId4"/>
          <a:stretch>
            <a:fillRect/>
          </a:stretch>
        </p:blipFill>
        <p:spPr>
          <a:xfrm>
            <a:off x="228600" y="1191489"/>
            <a:ext cx="4584589" cy="2755631"/>
          </a:xfrm>
          <a:prstGeom prst="rect">
            <a:avLst/>
          </a:prstGeom>
        </p:spPr>
      </p:pic>
      <p:sp>
        <p:nvSpPr>
          <p:cNvPr id="8" name="TextBox 7"/>
          <p:cNvSpPr txBox="1"/>
          <p:nvPr/>
        </p:nvSpPr>
        <p:spPr>
          <a:xfrm>
            <a:off x="4767399" y="2458217"/>
            <a:ext cx="1765227" cy="400110"/>
          </a:xfrm>
          <a:prstGeom prst="rect">
            <a:avLst/>
          </a:prstGeom>
          <a:noFill/>
        </p:spPr>
        <p:txBody>
          <a:bodyPr wrap="none" rtlCol="0">
            <a:spAutoFit/>
          </a:bodyPr>
          <a:lstStyle/>
          <a:p>
            <a:r>
              <a:rPr lang="en-US" sz="2000" b="1" dirty="0">
                <a:solidFill>
                  <a:srgbClr val="FF0000"/>
                </a:solidFill>
              </a:rPr>
              <a:t>465 Dams [1]</a:t>
            </a:r>
          </a:p>
        </p:txBody>
      </p:sp>
      <p:sp>
        <p:nvSpPr>
          <p:cNvPr id="9" name="TextBox 8"/>
          <p:cNvSpPr txBox="1"/>
          <p:nvPr/>
        </p:nvSpPr>
        <p:spPr>
          <a:xfrm>
            <a:off x="4749208" y="1633823"/>
            <a:ext cx="1709122" cy="400110"/>
          </a:xfrm>
          <a:prstGeom prst="rect">
            <a:avLst/>
          </a:prstGeom>
          <a:noFill/>
        </p:spPr>
        <p:txBody>
          <a:bodyPr wrap="none" rtlCol="0">
            <a:spAutoFit/>
          </a:bodyPr>
          <a:lstStyle/>
          <a:p>
            <a:r>
              <a:rPr lang="en-US" sz="2000" dirty="0"/>
              <a:t>83,000 Dams</a:t>
            </a:r>
          </a:p>
        </p:txBody>
      </p:sp>
      <p:cxnSp>
        <p:nvCxnSpPr>
          <p:cNvPr id="10" name="Straight Connector 9"/>
          <p:cNvCxnSpPr/>
          <p:nvPr/>
        </p:nvCxnSpPr>
        <p:spPr>
          <a:xfrm>
            <a:off x="4749209" y="1442045"/>
            <a:ext cx="0" cy="83820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9209" y="2280245"/>
            <a:ext cx="0" cy="8382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71992" y="1442045"/>
            <a:ext cx="14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8610" y="2280245"/>
            <a:ext cx="14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78610" y="3118445"/>
            <a:ext cx="14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9183328">
            <a:off x="6309515" y="4010713"/>
            <a:ext cx="1696298" cy="400110"/>
          </a:xfrm>
          <a:prstGeom prst="rect">
            <a:avLst/>
          </a:prstGeom>
          <a:solidFill>
            <a:schemeClr val="tx2"/>
          </a:solidFill>
        </p:spPr>
        <p:txBody>
          <a:bodyPr wrap="none" rtlCol="0">
            <a:spAutoFit/>
          </a:bodyPr>
          <a:lstStyle/>
          <a:p>
            <a:r>
              <a:rPr lang="en-US" sz="2000" dirty="0"/>
              <a:t>Conservation</a:t>
            </a:r>
          </a:p>
        </p:txBody>
      </p:sp>
      <p:sp>
        <p:nvSpPr>
          <p:cNvPr id="16" name="TextBox 15"/>
          <p:cNvSpPr txBox="1"/>
          <p:nvPr/>
        </p:nvSpPr>
        <p:spPr>
          <a:xfrm rot="19183328">
            <a:off x="5782554" y="3669926"/>
            <a:ext cx="827471" cy="400110"/>
          </a:xfrm>
          <a:prstGeom prst="rect">
            <a:avLst/>
          </a:prstGeom>
          <a:solidFill>
            <a:schemeClr val="tx2"/>
          </a:solidFill>
        </p:spPr>
        <p:txBody>
          <a:bodyPr wrap="none" rtlCol="0">
            <a:spAutoFit/>
          </a:bodyPr>
          <a:lstStyle/>
          <a:p>
            <a:r>
              <a:rPr lang="en-US" sz="2000" dirty="0"/>
              <a:t>Flood</a:t>
            </a:r>
          </a:p>
        </p:txBody>
      </p:sp>
      <p:sp>
        <p:nvSpPr>
          <p:cNvPr id="17" name="TextBox 16"/>
          <p:cNvSpPr txBox="1"/>
          <p:nvPr/>
        </p:nvSpPr>
        <p:spPr>
          <a:xfrm>
            <a:off x="5255724" y="5486207"/>
            <a:ext cx="3089307" cy="400110"/>
          </a:xfrm>
          <a:prstGeom prst="rect">
            <a:avLst/>
          </a:prstGeom>
          <a:noFill/>
        </p:spPr>
        <p:txBody>
          <a:bodyPr wrap="none" rtlCol="0">
            <a:spAutoFit/>
          </a:bodyPr>
          <a:lstStyle/>
          <a:p>
            <a:r>
              <a:rPr lang="en-US" sz="2000" b="1" i="1" dirty="0">
                <a:solidFill>
                  <a:srgbClr val="FF0000"/>
                </a:solidFill>
              </a:rPr>
              <a:t>Storage in 465 Dams [1]</a:t>
            </a:r>
          </a:p>
        </p:txBody>
      </p:sp>
      <p:sp>
        <p:nvSpPr>
          <p:cNvPr id="18" name="TextBox 17"/>
          <p:cNvSpPr txBox="1"/>
          <p:nvPr/>
        </p:nvSpPr>
        <p:spPr>
          <a:xfrm rot="19183328">
            <a:off x="5083766" y="3848795"/>
            <a:ext cx="816249" cy="276999"/>
          </a:xfrm>
          <a:prstGeom prst="rect">
            <a:avLst/>
          </a:prstGeom>
          <a:solidFill>
            <a:schemeClr val="tx2"/>
          </a:solidFill>
        </p:spPr>
        <p:txBody>
          <a:bodyPr wrap="none" rtlCol="0">
            <a:spAutoFit/>
          </a:bodyPr>
          <a:lstStyle/>
          <a:p>
            <a:r>
              <a:rPr lang="en-US" sz="1200" dirty="0"/>
              <a:t>(USACE)</a:t>
            </a:r>
          </a:p>
        </p:txBody>
      </p:sp>
      <p:sp>
        <p:nvSpPr>
          <p:cNvPr id="19" name="TextBox 18"/>
          <p:cNvSpPr txBox="1"/>
          <p:nvPr/>
        </p:nvSpPr>
        <p:spPr>
          <a:xfrm rot="19183328">
            <a:off x="7586698" y="3779674"/>
            <a:ext cx="816249" cy="276999"/>
          </a:xfrm>
          <a:prstGeom prst="rect">
            <a:avLst/>
          </a:prstGeom>
          <a:solidFill>
            <a:schemeClr val="tx2"/>
          </a:solidFill>
        </p:spPr>
        <p:txBody>
          <a:bodyPr wrap="none" rtlCol="0">
            <a:spAutoFit/>
          </a:bodyPr>
          <a:lstStyle/>
          <a:p>
            <a:r>
              <a:rPr lang="en-US" sz="1200" dirty="0"/>
              <a:t>(USACE)</a:t>
            </a:r>
          </a:p>
        </p:txBody>
      </p:sp>
      <p:sp>
        <p:nvSpPr>
          <p:cNvPr id="20" name="TextBox 19"/>
          <p:cNvSpPr txBox="1"/>
          <p:nvPr/>
        </p:nvSpPr>
        <p:spPr>
          <a:xfrm rot="19183328">
            <a:off x="6701232" y="4601220"/>
            <a:ext cx="723275" cy="461665"/>
          </a:xfrm>
          <a:prstGeom prst="rect">
            <a:avLst/>
          </a:prstGeom>
          <a:solidFill>
            <a:schemeClr val="tx2"/>
          </a:solidFill>
        </p:spPr>
        <p:txBody>
          <a:bodyPr wrap="none" rtlCol="0">
            <a:spAutoFit/>
          </a:bodyPr>
          <a:lstStyle/>
          <a:p>
            <a:r>
              <a:rPr lang="en-US" sz="1200" dirty="0"/>
              <a:t>(Sec. 7)</a:t>
            </a:r>
          </a:p>
          <a:p>
            <a:r>
              <a:rPr lang="en-US" sz="1200" dirty="0"/>
              <a:t>     [2]</a:t>
            </a:r>
          </a:p>
        </p:txBody>
      </p:sp>
      <p:sp>
        <p:nvSpPr>
          <p:cNvPr id="21" name="TextBox 20"/>
          <p:cNvSpPr txBox="1"/>
          <p:nvPr/>
        </p:nvSpPr>
        <p:spPr>
          <a:xfrm rot="19183328">
            <a:off x="5918097" y="3140736"/>
            <a:ext cx="835485" cy="276999"/>
          </a:xfrm>
          <a:prstGeom prst="rect">
            <a:avLst/>
          </a:prstGeom>
          <a:solidFill>
            <a:schemeClr val="tx2"/>
          </a:solidFill>
        </p:spPr>
        <p:txBody>
          <a:bodyPr wrap="none" rtlCol="0">
            <a:spAutoFit/>
          </a:bodyPr>
          <a:lstStyle/>
          <a:p>
            <a:r>
              <a:rPr lang="en-US" sz="1200" dirty="0"/>
              <a:t>Sec. 7 [2]</a:t>
            </a:r>
          </a:p>
        </p:txBody>
      </p:sp>
      <p:grpSp>
        <p:nvGrpSpPr>
          <p:cNvPr id="22" name="Group 21"/>
          <p:cNvGrpSpPr/>
          <p:nvPr/>
        </p:nvGrpSpPr>
        <p:grpSpPr>
          <a:xfrm>
            <a:off x="6659001" y="2028420"/>
            <a:ext cx="553999" cy="1095172"/>
            <a:chOff x="6961741" y="1552751"/>
            <a:chExt cx="553999" cy="1095172"/>
          </a:xfrm>
        </p:grpSpPr>
        <p:sp>
          <p:nvSpPr>
            <p:cNvPr id="23" name="TextBox 22"/>
            <p:cNvSpPr txBox="1"/>
            <p:nvPr/>
          </p:nvSpPr>
          <p:spPr>
            <a:xfrm rot="16200000">
              <a:off x="6552655" y="1961837"/>
              <a:ext cx="1095172" cy="276999"/>
            </a:xfrm>
            <a:prstGeom prst="rect">
              <a:avLst/>
            </a:prstGeom>
            <a:solidFill>
              <a:schemeClr val="tx2"/>
            </a:solidFill>
          </p:spPr>
          <p:txBody>
            <a:bodyPr wrap="none" rtlCol="0">
              <a:spAutoFit/>
            </a:bodyPr>
            <a:lstStyle/>
            <a:p>
              <a:r>
                <a:rPr lang="en-US" sz="1200" dirty="0"/>
                <a:t>(Reallocated)</a:t>
              </a:r>
            </a:p>
          </p:txBody>
        </p:sp>
        <p:sp>
          <p:nvSpPr>
            <p:cNvPr id="24" name="TextBox 23"/>
            <p:cNvSpPr txBox="1"/>
            <p:nvPr/>
          </p:nvSpPr>
          <p:spPr>
            <a:xfrm rot="16200000">
              <a:off x="6969917" y="2088720"/>
              <a:ext cx="814647" cy="276999"/>
            </a:xfrm>
            <a:prstGeom prst="rect">
              <a:avLst/>
            </a:prstGeom>
            <a:solidFill>
              <a:schemeClr val="tx2"/>
            </a:solidFill>
          </p:spPr>
          <p:txBody>
            <a:bodyPr wrap="none" rtlCol="0">
              <a:spAutoFit/>
            </a:bodyPr>
            <a:lstStyle/>
            <a:p>
              <a:r>
                <a:rPr lang="en-US" sz="1200" dirty="0"/>
                <a:t>(Original)</a:t>
              </a:r>
            </a:p>
          </p:txBody>
        </p:sp>
      </p:grpSp>
      <p:sp>
        <p:nvSpPr>
          <p:cNvPr id="25" name="TextBox 24"/>
          <p:cNvSpPr txBox="1"/>
          <p:nvPr/>
        </p:nvSpPr>
        <p:spPr>
          <a:xfrm>
            <a:off x="6659001" y="1111987"/>
            <a:ext cx="1714059" cy="1015663"/>
          </a:xfrm>
          <a:prstGeom prst="rect">
            <a:avLst/>
          </a:prstGeom>
          <a:solidFill>
            <a:schemeClr val="tx2"/>
          </a:solidFill>
        </p:spPr>
        <p:txBody>
          <a:bodyPr wrap="none" rtlCol="0">
            <a:spAutoFit/>
          </a:bodyPr>
          <a:lstStyle/>
          <a:p>
            <a:r>
              <a:rPr lang="en-US" sz="2000" dirty="0"/>
              <a:t>USACE M&amp;I </a:t>
            </a:r>
          </a:p>
          <a:p>
            <a:r>
              <a:rPr lang="en-US" sz="2000" dirty="0"/>
              <a:t>Water Supply</a:t>
            </a:r>
            <a:br>
              <a:rPr lang="en-US" sz="2000" dirty="0"/>
            </a:br>
            <a:r>
              <a:rPr lang="en-US" sz="2000" dirty="0"/>
              <a:t>Agreements</a:t>
            </a:r>
          </a:p>
        </p:txBody>
      </p:sp>
      <p:cxnSp>
        <p:nvCxnSpPr>
          <p:cNvPr id="26" name="Straight Connector 25"/>
          <p:cNvCxnSpPr/>
          <p:nvPr/>
        </p:nvCxnSpPr>
        <p:spPr>
          <a:xfrm flipH="1">
            <a:off x="6744083" y="2112047"/>
            <a:ext cx="1427967" cy="137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6" idx="0"/>
          </p:cNvCxnSpPr>
          <p:nvPr/>
        </p:nvCxnSpPr>
        <p:spPr>
          <a:xfrm>
            <a:off x="6797502" y="3123592"/>
            <a:ext cx="2488" cy="8923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936001" y="3044648"/>
            <a:ext cx="130972" cy="34284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0916" y="4231322"/>
            <a:ext cx="3589444" cy="1600438"/>
          </a:xfrm>
          <a:prstGeom prst="rect">
            <a:avLst/>
          </a:prstGeom>
          <a:noFill/>
        </p:spPr>
        <p:txBody>
          <a:bodyPr wrap="none" rtlCol="0">
            <a:spAutoFit/>
          </a:bodyPr>
          <a:lstStyle/>
          <a:p>
            <a:r>
              <a:rPr lang="en-US" sz="1400" dirty="0"/>
              <a:t>Notes:</a:t>
            </a:r>
          </a:p>
          <a:p>
            <a:r>
              <a:rPr lang="en-US" sz="1400" dirty="0"/>
              <a:t>[1] 465 multipurpose reservoir projects </a:t>
            </a:r>
          </a:p>
          <a:p>
            <a:r>
              <a:rPr lang="en-US" sz="1400" dirty="0"/>
              <a:t>with flood risk management storage </a:t>
            </a:r>
          </a:p>
          <a:p>
            <a:r>
              <a:rPr lang="en-US" sz="1400" dirty="0"/>
              <a:t>controlled by USACE </a:t>
            </a:r>
          </a:p>
          <a:p>
            <a:r>
              <a:rPr lang="en-US" sz="1400" dirty="0"/>
              <a:t>[2] “Section 7” projects are owned by other</a:t>
            </a:r>
          </a:p>
          <a:p>
            <a:r>
              <a:rPr lang="en-US" sz="1400" dirty="0"/>
              <a:t>agencies, but USACE prescribes operating</a:t>
            </a:r>
          </a:p>
          <a:p>
            <a:r>
              <a:rPr lang="en-US" sz="1400" dirty="0"/>
              <a:t>rules for flood risk management</a:t>
            </a:r>
          </a:p>
        </p:txBody>
      </p:sp>
    </p:spTree>
    <p:extLst>
      <p:ext uri="{BB962C8B-B14F-4D97-AF65-F5344CB8AC3E}">
        <p14:creationId xmlns:p14="http://schemas.microsoft.com/office/powerpoint/2010/main" val="31234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and tools for reallocation studies</a:t>
            </a:r>
          </a:p>
        </p:txBody>
      </p:sp>
      <p:sp>
        <p:nvSpPr>
          <p:cNvPr id="3" name="Content Placeholder 2"/>
          <p:cNvSpPr>
            <a:spLocks noGrp="1"/>
          </p:cNvSpPr>
          <p:nvPr>
            <p:ph idx="1"/>
          </p:nvPr>
        </p:nvSpPr>
        <p:spPr/>
        <p:txBody>
          <a:bodyPr numCol="1"/>
          <a:lstStyle/>
          <a:p>
            <a:pPr marL="342900" indent="-342900">
              <a:buFont typeface="Arial" panose="020B0604020202020204" pitchFamily="34" charset="0"/>
              <a:buChar char="•"/>
            </a:pPr>
            <a:r>
              <a:rPr lang="en-US" dirty="0"/>
              <a:t>Training for reallocation studies</a:t>
            </a:r>
          </a:p>
          <a:p>
            <a:pPr marL="857250" lvl="1" indent="-342900"/>
            <a:r>
              <a:rPr lang="en-US" dirty="0"/>
              <a:t>Water supply alternatives formulation</a:t>
            </a:r>
          </a:p>
          <a:p>
            <a:pPr marL="857250" lvl="1" indent="-342900"/>
            <a:r>
              <a:rPr lang="en-US" dirty="0"/>
              <a:t>Water demand forecasting</a:t>
            </a:r>
          </a:p>
          <a:p>
            <a:pPr marL="857250" lvl="1" indent="-342900"/>
            <a:r>
              <a:rPr lang="en-US" dirty="0"/>
              <a:t>Storage-yield analyses</a:t>
            </a:r>
          </a:p>
          <a:p>
            <a:pPr marL="342900" indent="-342900">
              <a:buFont typeface="Arial" panose="020B0604020202020204" pitchFamily="34" charset="0"/>
              <a:buChar char="•"/>
            </a:pPr>
            <a:r>
              <a:rPr lang="en-US" dirty="0"/>
              <a:t>ECB 2019-13 “Methods for Storage-Yield Analysis”</a:t>
            </a:r>
          </a:p>
          <a:p>
            <a:pPr marL="342900" indent="-342900">
              <a:buFont typeface="Arial" panose="020B0604020202020204" pitchFamily="34" charset="0"/>
              <a:buChar char="•"/>
            </a:pPr>
            <a:r>
              <a:rPr lang="en-US" dirty="0"/>
              <a:t>Improvements to HEC-ResSim</a:t>
            </a:r>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4</a:t>
            </a:fld>
            <a:endParaRPr lang="en-US" dirty="0"/>
          </a:p>
        </p:txBody>
      </p:sp>
      <p:pic>
        <p:nvPicPr>
          <p:cNvPr id="6" name="Picture 5">
            <a:extLst>
              <a:ext uri="{FF2B5EF4-FFF2-40B4-BE49-F238E27FC236}">
                <a16:creationId xmlns:a16="http://schemas.microsoft.com/office/drawing/2014/main" id="{28C4AFC4-9EC9-458C-8CF6-A11E1E466DAB}"/>
              </a:ext>
            </a:extLst>
          </p:cNvPr>
          <p:cNvPicPr>
            <a:picLocks noChangeAspect="1"/>
          </p:cNvPicPr>
          <p:nvPr/>
        </p:nvPicPr>
        <p:blipFill>
          <a:blip r:embed="rId3"/>
          <a:stretch>
            <a:fillRect/>
          </a:stretch>
        </p:blipFill>
        <p:spPr>
          <a:xfrm>
            <a:off x="863324" y="3768613"/>
            <a:ext cx="3057525" cy="2438400"/>
          </a:xfrm>
          <a:prstGeom prst="rect">
            <a:avLst/>
          </a:prstGeom>
          <a:ln>
            <a:solidFill>
              <a:schemeClr val="tx1"/>
            </a:solid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3CAFFBF0-5BE3-F942-8D03-990306D669B3}"/>
              </a:ext>
            </a:extLst>
          </p:cNvPr>
          <p:cNvPicPr>
            <a:picLocks noChangeAspect="1"/>
          </p:cNvPicPr>
          <p:nvPr/>
        </p:nvPicPr>
        <p:blipFill rotWithShape="1">
          <a:blip r:embed="rId4"/>
          <a:srcRect l="19949" t="10527" r="16498" b="14558"/>
          <a:stretch/>
        </p:blipFill>
        <p:spPr>
          <a:xfrm>
            <a:off x="4149449" y="3723771"/>
            <a:ext cx="3661118" cy="2157826"/>
          </a:xfrm>
          <a:prstGeom prst="rect">
            <a:avLst/>
          </a:prstGeom>
        </p:spPr>
      </p:pic>
    </p:spTree>
    <p:extLst>
      <p:ext uri="{BB962C8B-B14F-4D97-AF65-F5344CB8AC3E}">
        <p14:creationId xmlns:p14="http://schemas.microsoft.com/office/powerpoint/2010/main" val="237430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working on now</a:t>
            </a:r>
          </a:p>
        </p:txBody>
      </p:sp>
      <p:sp>
        <p:nvSpPr>
          <p:cNvPr id="3" name="Content Placeholder 2"/>
          <p:cNvSpPr>
            <a:spLocks noGrp="1"/>
          </p:cNvSpPr>
          <p:nvPr>
            <p:ph idx="1"/>
          </p:nvPr>
        </p:nvSpPr>
        <p:spPr>
          <a:xfrm>
            <a:off x="304800" y="1225550"/>
            <a:ext cx="8382000" cy="4718049"/>
          </a:xfrm>
        </p:spPr>
        <p:txBody>
          <a:bodyPr numCol="1"/>
          <a:lstStyle/>
          <a:p>
            <a:pPr marL="342900" indent="-342900">
              <a:buFont typeface="Arial" panose="020B0604020202020204" pitchFamily="34" charset="0"/>
              <a:buChar char="•"/>
            </a:pPr>
            <a:r>
              <a:rPr lang="en-US" dirty="0"/>
              <a:t>Continuing improvements to HEC-</a:t>
            </a:r>
            <a:r>
              <a:rPr lang="en-US" dirty="0" err="1"/>
              <a:t>ResSim</a:t>
            </a:r>
            <a:endParaRPr lang="en-US" dirty="0"/>
          </a:p>
          <a:p>
            <a:endParaRPr lang="en-US" dirty="0"/>
          </a:p>
          <a:p>
            <a:pPr marL="342900" indent="-342900">
              <a:buFont typeface="Arial" panose="020B0604020202020204" pitchFamily="34" charset="0"/>
              <a:buChar char="•"/>
            </a:pPr>
            <a:r>
              <a:rPr lang="en-US" dirty="0"/>
              <a:t>Response to GAO Report 17-500, “Better Data Needed on Water Storage Pricing”, recommendations #1 and #2</a:t>
            </a:r>
          </a:p>
          <a:p>
            <a:endParaRPr lang="en-US" dirty="0"/>
          </a:p>
          <a:p>
            <a:pPr marL="342900" indent="-342900">
              <a:buFont typeface="Arial" panose="020B0604020202020204" pitchFamily="34" charset="0"/>
              <a:buChar char="•"/>
            </a:pPr>
            <a:r>
              <a:rPr lang="en-US" dirty="0"/>
              <a:t>IWR Report: “Technical Considerations in Storage Accounting”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Risk-informed yield analyses</a:t>
            </a:r>
          </a:p>
          <a:p>
            <a:endParaRPr lang="en-US" dirty="0"/>
          </a:p>
          <a:p>
            <a:pPr marL="342900" indent="-342900">
              <a:buFont typeface="Arial" panose="020B0604020202020204" pitchFamily="34" charset="0"/>
              <a:buChar char="•"/>
            </a:pPr>
            <a:r>
              <a:rPr lang="en-US" dirty="0"/>
              <a:t>Scoping update to the 1996 Institute for Water Resources Water Supply Handbook</a:t>
            </a:r>
          </a:p>
          <a:p>
            <a:endParaRPr lang="en-US" dirty="0"/>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5</a:t>
            </a:fld>
            <a:endParaRPr lang="en-US" dirty="0"/>
          </a:p>
        </p:txBody>
      </p:sp>
    </p:spTree>
    <p:extLst>
      <p:ext uri="{BB962C8B-B14F-4D97-AF65-F5344CB8AC3E}">
        <p14:creationId xmlns:p14="http://schemas.microsoft.com/office/powerpoint/2010/main" val="417875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considerations in storage accounting?</a:t>
            </a:r>
          </a:p>
        </p:txBody>
      </p:sp>
      <p:sp>
        <p:nvSpPr>
          <p:cNvPr id="5" name="Slide Number Placeholder 4"/>
          <p:cNvSpPr>
            <a:spLocks noGrp="1"/>
          </p:cNvSpPr>
          <p:nvPr>
            <p:ph type="sldNum" sz="quarter" idx="11"/>
          </p:nvPr>
        </p:nvSpPr>
        <p:spPr/>
        <p:txBody>
          <a:bodyPr/>
          <a:lstStyle/>
          <a:p>
            <a:fld id="{9A257827-C34C-4251-B995-96C9C233CCC8}" type="slidenum">
              <a:rPr lang="en-US" smtClean="0"/>
              <a:pPr/>
              <a:t>6</a:t>
            </a:fld>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22563" y="1406236"/>
            <a:ext cx="8340547" cy="4054793"/>
          </a:xfrm>
          <a:prstGeom prst="rect">
            <a:avLst/>
          </a:prstGeom>
        </p:spPr>
      </p:pic>
      <p:sp>
        <p:nvSpPr>
          <p:cNvPr id="3" name="Oval 2"/>
          <p:cNvSpPr/>
          <p:nvPr/>
        </p:nvSpPr>
        <p:spPr>
          <a:xfrm>
            <a:off x="6580909" y="5105401"/>
            <a:ext cx="304800" cy="3048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531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190499"/>
            <a:ext cx="9060873" cy="806451"/>
          </a:xfrm>
        </p:spPr>
        <p:txBody>
          <a:bodyPr/>
          <a:lstStyle/>
          <a:p>
            <a:r>
              <a:rPr lang="en-US" dirty="0"/>
              <a:t>Technical considerations in storage accounting</a:t>
            </a:r>
          </a:p>
        </p:txBody>
      </p:sp>
      <p:sp>
        <p:nvSpPr>
          <p:cNvPr id="5" name="Slide Number Placeholder 4"/>
          <p:cNvSpPr>
            <a:spLocks noGrp="1"/>
          </p:cNvSpPr>
          <p:nvPr>
            <p:ph type="sldNum" sz="quarter" idx="11"/>
          </p:nvPr>
        </p:nvSpPr>
        <p:spPr/>
        <p:txBody>
          <a:bodyPr/>
          <a:lstStyle/>
          <a:p>
            <a:fld id="{9A257827-C34C-4251-B995-96C9C233CCC8}" type="slidenum">
              <a:rPr lang="en-US" smtClean="0"/>
              <a:pPr/>
              <a:t>7</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87582" y="960870"/>
            <a:ext cx="6940288" cy="5038171"/>
          </a:xfrm>
          <a:prstGeom prst="rect">
            <a:avLst/>
          </a:prstGeom>
          <a:noFill/>
        </p:spPr>
      </p:pic>
      <p:sp>
        <p:nvSpPr>
          <p:cNvPr id="9" name="Text Box 13"/>
          <p:cNvSpPr txBox="1"/>
          <p:nvPr/>
        </p:nvSpPr>
        <p:spPr>
          <a:xfrm>
            <a:off x="3460100" y="996950"/>
            <a:ext cx="1569100" cy="1096530"/>
          </a:xfrm>
          <a:prstGeom prst="rect">
            <a:avLst/>
          </a:prstGeom>
          <a:solidFill>
            <a:schemeClr val="tx2"/>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Yield of Each User:</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WS 1  –  245 cfs</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WS 2  –  489 cfs</a:t>
            </a:r>
          </a:p>
          <a:p>
            <a:pPr marL="0" marR="0">
              <a:lnSpc>
                <a:spcPct val="107000"/>
              </a:lnSpc>
              <a:spcBef>
                <a:spcPts val="0"/>
              </a:spcBef>
              <a:spcAft>
                <a:spcPts val="0"/>
              </a:spcAft>
            </a:pPr>
            <a:r>
              <a:rPr lang="en-US" sz="1200" u="sng" dirty="0">
                <a:effectLst/>
                <a:latin typeface="Arial" panose="020B0604020202020204" pitchFamily="34" charset="0"/>
                <a:ea typeface="Calibri" panose="020F0502020204030204" pitchFamily="34" charset="0"/>
                <a:cs typeface="Times New Roman" panose="02020603050405020304" pitchFamily="18" charset="0"/>
              </a:rPr>
              <a:t>USA   –   896 cfs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Total = 1,630 cfs</a:t>
            </a:r>
          </a:p>
        </p:txBody>
      </p:sp>
    </p:spTree>
    <p:extLst>
      <p:ext uri="{BB962C8B-B14F-4D97-AF65-F5344CB8AC3E}">
        <p14:creationId xmlns:p14="http://schemas.microsoft.com/office/powerpoint/2010/main" val="371478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273582"/>
            <a:ext cx="9095509" cy="806451"/>
          </a:xfrm>
        </p:spPr>
        <p:txBody>
          <a:bodyPr/>
          <a:lstStyle/>
          <a:p>
            <a:r>
              <a:rPr lang="en-US" dirty="0"/>
              <a:t>Technical considerations in storage accounting</a:t>
            </a:r>
          </a:p>
        </p:txBody>
      </p:sp>
      <p:sp>
        <p:nvSpPr>
          <p:cNvPr id="5" name="Slide Number Placeholder 4"/>
          <p:cNvSpPr>
            <a:spLocks noGrp="1"/>
          </p:cNvSpPr>
          <p:nvPr>
            <p:ph type="sldNum" sz="quarter" idx="11"/>
          </p:nvPr>
        </p:nvSpPr>
        <p:spPr/>
        <p:txBody>
          <a:bodyPr/>
          <a:lstStyle/>
          <a:p>
            <a:fld id="{9A257827-C34C-4251-B995-96C9C233CCC8}" type="slidenum">
              <a:rPr lang="en-US" smtClean="0"/>
              <a:pPr/>
              <a:t>8</a:t>
            </a:fld>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4224" y="935960"/>
            <a:ext cx="6940288" cy="5038171"/>
          </a:xfrm>
          <a:prstGeom prst="rect">
            <a:avLst/>
          </a:prstGeom>
          <a:noFill/>
        </p:spPr>
      </p:pic>
      <p:sp>
        <p:nvSpPr>
          <p:cNvPr id="9" name="Text Box 15"/>
          <p:cNvSpPr txBox="1"/>
          <p:nvPr/>
        </p:nvSpPr>
        <p:spPr>
          <a:xfrm>
            <a:off x="2615911" y="935959"/>
            <a:ext cx="2905125" cy="1273841"/>
          </a:xfrm>
          <a:prstGeom prst="rect">
            <a:avLst/>
          </a:prstGeom>
          <a:solidFill>
            <a:schemeClr val="tx2"/>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Yield of Each User:</a:t>
            </a:r>
            <a:br>
              <a:rPr lang="en-US" sz="1200" dirty="0">
                <a:effectLst/>
                <a:latin typeface="Arial" panose="020B0604020202020204" pitchFamily="34" charset="0"/>
                <a:ea typeface="Calibri" panose="020F0502020204030204" pitchFamily="34" charset="0"/>
                <a:cs typeface="Times New Roman" panose="02020603050405020304" pitchFamily="18" charset="0"/>
              </a:rPr>
            </a:br>
            <a:r>
              <a:rPr lang="en-US" sz="1200" u="sng" dirty="0">
                <a:effectLst/>
                <a:latin typeface="Arial" panose="020B0604020202020204" pitchFamily="34" charset="0"/>
                <a:ea typeface="Calibri" panose="020F0502020204030204" pitchFamily="34" charset="0"/>
                <a:cs typeface="Times New Roman" panose="02020603050405020304" pitchFamily="18" charset="0"/>
              </a:rPr>
              <a:t>Case 1:	</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u="sng" dirty="0">
                <a:effectLst/>
                <a:latin typeface="Arial" panose="020B0604020202020204" pitchFamily="34" charset="0"/>
                <a:ea typeface="Calibri" panose="020F0502020204030204" pitchFamily="34" charset="0"/>
                <a:cs typeface="Times New Roman" panose="02020603050405020304" pitchFamily="18" charset="0"/>
              </a:rPr>
              <a:t>Case 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WS 1   –  245 cfs</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WS 1 – 245 cfs</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WS 2   –  489 cfs</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WS 2 – 600 cfs</a:t>
            </a:r>
          </a:p>
          <a:p>
            <a:pPr marL="0" marR="0">
              <a:lnSpc>
                <a:spcPct val="107000"/>
              </a:lnSpc>
              <a:spcBef>
                <a:spcPts val="0"/>
              </a:spcBef>
              <a:spcAft>
                <a:spcPts val="0"/>
              </a:spcAft>
            </a:pPr>
            <a:r>
              <a:rPr lang="en-US" sz="1200" u="sng" dirty="0">
                <a:effectLst/>
                <a:latin typeface="Arial" panose="020B0604020202020204" pitchFamily="34" charset="0"/>
                <a:ea typeface="Calibri" panose="020F0502020204030204" pitchFamily="34" charset="0"/>
                <a:cs typeface="Times New Roman" panose="02020603050405020304" pitchFamily="18" charset="0"/>
              </a:rPr>
              <a:t>USA    –   896 cfs</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USA –  896 cfs</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Total  = 1,630 cfs</a:t>
            </a:r>
          </a:p>
        </p:txBody>
      </p:sp>
    </p:spTree>
    <p:extLst>
      <p:ext uri="{BB962C8B-B14F-4D97-AF65-F5344CB8AC3E}">
        <p14:creationId xmlns:p14="http://schemas.microsoft.com/office/powerpoint/2010/main" val="419611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Risk-informed yield analyses?</a:t>
            </a:r>
          </a:p>
        </p:txBody>
      </p:sp>
      <p:sp>
        <p:nvSpPr>
          <p:cNvPr id="3" name="Content Placeholder 2"/>
          <p:cNvSpPr>
            <a:spLocks noGrp="1"/>
          </p:cNvSpPr>
          <p:nvPr>
            <p:ph idx="1"/>
          </p:nvPr>
        </p:nvSpPr>
        <p:spPr/>
        <p:txBody>
          <a:bodyPr numCol="1"/>
          <a:lstStyle/>
          <a:p>
            <a:pPr marL="342900" indent="-342900">
              <a:buFont typeface="Arial" panose="020B0604020202020204" pitchFamily="34" charset="0"/>
              <a:buChar char="•"/>
            </a:pPr>
            <a:r>
              <a:rPr lang="en-US" dirty="0"/>
              <a:t>ECB 2019-13 reviews methods for evaluating the reliability of firm yield.</a:t>
            </a:r>
          </a:p>
          <a:p>
            <a:endParaRPr lang="en-US" dirty="0"/>
          </a:p>
          <a:p>
            <a:pPr marL="342900" indent="-342900">
              <a:buFont typeface="Arial" panose="020B0604020202020204" pitchFamily="34" charset="0"/>
              <a:buChar char="•"/>
            </a:pPr>
            <a:r>
              <a:rPr lang="en-US" dirty="0"/>
              <a:t>EM 1110-2-1420 proposes a Shortage Index (SI):</a:t>
            </a:r>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9</a:t>
            </a:fld>
            <a:endParaRPr lang="en-US" dirty="0"/>
          </a:p>
        </p:txBody>
      </p:sp>
      <p:pic>
        <p:nvPicPr>
          <p:cNvPr id="6" name="Picture 5"/>
          <p:cNvPicPr/>
          <p:nvPr/>
        </p:nvPicPr>
        <p:blipFill rotWithShape="1">
          <a:blip r:embed="rId3" cstate="email">
            <a:extLst>
              <a:ext uri="{28A0092B-C50C-407E-A947-70E740481C1C}">
                <a14:useLocalDpi xmlns:a14="http://schemas.microsoft.com/office/drawing/2010/main" val="0"/>
              </a:ext>
            </a:extLst>
          </a:blip>
          <a:srcRect/>
          <a:stretch/>
        </p:blipFill>
        <p:spPr bwMode="auto">
          <a:xfrm>
            <a:off x="687187" y="2868071"/>
            <a:ext cx="5760720" cy="360235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Rectangle 6"/>
              <p:cNvSpPr/>
              <p:nvPr/>
            </p:nvSpPr>
            <p:spPr>
              <a:xfrm>
                <a:off x="2447484" y="4547304"/>
                <a:ext cx="2752740" cy="1165447"/>
              </a:xfrm>
              <a:prstGeom prst="rect">
                <a:avLst/>
              </a:prstGeom>
              <a:solidFill>
                <a:srgbClr val="FFFFFF"/>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𝑆𝐼</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100</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1</m:t>
                              </m:r>
                            </m:sub>
                            <m:sup>
                              <m:r>
                                <a:rPr lang="en-US" i="1">
                                  <a:latin typeface="Cambria Math" panose="02040503050406030204" pitchFamily="18" charset="0"/>
                                </a:rPr>
                                <m:t>𝑁</m:t>
                              </m:r>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𝐴</m:t>
                                              </m:r>
                                            </m:sub>
                                          </m:sSub>
                                        </m:num>
                                        <m:den>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𝐴</m:t>
                                              </m:r>
                                            </m:sub>
                                          </m:sSub>
                                        </m:den>
                                      </m:f>
                                    </m:e>
                                  </m:d>
                                </m:e>
                                <m:sup>
                                  <m:r>
                                    <a:rPr lang="en-US" i="1">
                                      <a:latin typeface="Cambria Math" panose="02040503050406030204" pitchFamily="18" charset="0"/>
                                    </a:rPr>
                                    <m:t>2</m:t>
                                  </m:r>
                                </m:sup>
                              </m:sSup>
                            </m:e>
                          </m:nary>
                        </m:num>
                        <m:den>
                          <m:r>
                            <a:rPr lang="en-US" i="1">
                              <a:latin typeface="Cambria Math" panose="02040503050406030204" pitchFamily="18" charset="0"/>
                            </a:rPr>
                            <m:t>𝑁</m:t>
                          </m:r>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447484" y="4547304"/>
                <a:ext cx="2752740" cy="116544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9566871"/>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2163</TotalTime>
  <Words>503</Words>
  <Application>Microsoft Office PowerPoint</Application>
  <PresentationFormat>On-screen Show (4:3)</PresentationFormat>
  <Paragraphs>117</Paragraphs>
  <Slides>11</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Cambria Math</vt:lpstr>
      <vt:lpstr>Title Slide Templates</vt:lpstr>
      <vt:lpstr>Content Templates</vt:lpstr>
      <vt:lpstr>National portfolio assessment for reallocations </vt:lpstr>
      <vt:lpstr>WHERE we’ve been</vt:lpstr>
      <vt:lpstr>Example Assessment of Data Product: Reservoir Storage Space in the U.S.</vt:lpstr>
      <vt:lpstr>Training and tools for reallocation studies</vt:lpstr>
      <vt:lpstr>What we’re working on now</vt:lpstr>
      <vt:lpstr>Technical considerations in storage accounting?</vt:lpstr>
      <vt:lpstr>Technical considerations in storage accounting</vt:lpstr>
      <vt:lpstr>Technical considerations in storage accounting</vt:lpstr>
      <vt:lpstr>Risk-informed yield analyses?</vt:lpstr>
      <vt:lpstr>What we’re working on now</vt:lpstr>
      <vt:lpstr>Questions?</vt:lpstr>
    </vt:vector>
  </TitlesOfParts>
  <Company>United States Army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Hudgens, Bradley T CIV USARMY CEIWR (US)</cp:lastModifiedBy>
  <cp:revision>107</cp:revision>
  <dcterms:created xsi:type="dcterms:W3CDTF">2016-05-03T16:10:38Z</dcterms:created>
  <dcterms:modified xsi:type="dcterms:W3CDTF">2020-10-28T14:32:18Z</dcterms:modified>
</cp:coreProperties>
</file>